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6" r:id="rId4"/>
    <p:sldId id="277" r:id="rId5"/>
    <p:sldId id="278" r:id="rId6"/>
    <p:sldId id="258" r:id="rId7"/>
    <p:sldId id="261" r:id="rId8"/>
    <p:sldId id="262" r:id="rId9"/>
    <p:sldId id="264" r:id="rId10"/>
    <p:sldId id="265" r:id="rId11"/>
    <p:sldId id="271" r:id="rId12"/>
    <p:sldId id="266" r:id="rId13"/>
    <p:sldId id="267" r:id="rId14"/>
    <p:sldId id="263" r:id="rId15"/>
    <p:sldId id="268" r:id="rId16"/>
    <p:sldId id="269" r:id="rId17"/>
    <p:sldId id="270" r:id="rId18"/>
    <p:sldId id="273" r:id="rId19"/>
    <p:sldId id="274" r:id="rId20"/>
    <p:sldId id="275" r:id="rId21"/>
    <p:sldId id="272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00" autoAdjust="0"/>
  </p:normalViewPr>
  <p:slideViewPr>
    <p:cSldViewPr>
      <p:cViewPr varScale="1">
        <p:scale>
          <a:sx n="66" d="100"/>
          <a:sy n="66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academy\&#22823;&#19977;&#19978;\&#39640;&#24615;&#33021;\homework\final\final\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academy\&#22823;&#19977;&#19978;\&#39640;&#24615;&#33021;\homework\final\final\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sequencial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Crytek Sponza</c:v>
                </c:pt>
                <c:pt idx="1">
                  <c:v>Chinese Dragon</c:v>
                </c:pt>
                <c:pt idx="2">
                  <c:v>Happy Buddha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1.574948</c:v>
                </c:pt>
                <c:pt idx="1">
                  <c:v>11.752763</c:v>
                </c:pt>
                <c:pt idx="2">
                  <c:v>15.116318</c:v>
                </c:pt>
              </c:numCache>
            </c:numRef>
          </c:val>
        </c:ser>
        <c:ser>
          <c:idx val="3"/>
          <c:order val="1"/>
          <c:tx>
            <c:strRef>
              <c:f>Sheet1!$D$1</c:f>
              <c:strCache>
                <c:ptCount val="1"/>
                <c:pt idx="0">
                  <c:v>paralleled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Crytek Sponza</c:v>
                </c:pt>
                <c:pt idx="1">
                  <c:v>Chinese Dragon</c:v>
                </c:pt>
                <c:pt idx="2">
                  <c:v>Happy Buddha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0.35520600000000002</c:v>
                </c:pt>
                <c:pt idx="1">
                  <c:v>2.3992629999999999</c:v>
                </c:pt>
                <c:pt idx="2">
                  <c:v>3.4798230000000001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57186560"/>
        <c:axId val="57188352"/>
        <c:axId val="0"/>
      </c:bar3DChart>
      <c:catAx>
        <c:axId val="57186560"/>
        <c:scaling>
          <c:orientation val="minMax"/>
        </c:scaling>
        <c:delete val="0"/>
        <c:axPos val="b"/>
        <c:majorTickMark val="out"/>
        <c:minorTickMark val="none"/>
        <c:tickLblPos val="nextTo"/>
        <c:crossAx val="57188352"/>
        <c:crosses val="autoZero"/>
        <c:auto val="1"/>
        <c:lblAlgn val="ctr"/>
        <c:lblOffset val="100"/>
        <c:noMultiLvlLbl val="0"/>
      </c:catAx>
      <c:valAx>
        <c:axId val="57188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71865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2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Sheet1!$C$7</c:f>
              <c:strCache>
                <c:ptCount val="1"/>
                <c:pt idx="0">
                  <c:v>g++</c:v>
                </c:pt>
              </c:strCache>
            </c:strRef>
          </c:tx>
          <c:invertIfNegative val="0"/>
          <c:cat>
            <c:multiLvlStrRef>
              <c:f>Sheet1!$A$8:$B$13</c:f>
              <c:multiLvlStrCache>
                <c:ptCount val="6"/>
                <c:lvl>
                  <c:pt idx="0">
                    <c:v>6mm</c:v>
                  </c:pt>
                  <c:pt idx="1">
                    <c:v>13mm</c:v>
                  </c:pt>
                  <c:pt idx="2">
                    <c:v>6mm</c:v>
                  </c:pt>
                  <c:pt idx="3">
                    <c:v>13mm</c:v>
                  </c:pt>
                  <c:pt idx="4">
                    <c:v>6mm</c:v>
                  </c:pt>
                  <c:pt idx="5">
                    <c:v>13mm</c:v>
                  </c:pt>
                </c:lvl>
                <c:lvl>
                  <c:pt idx="0">
                    <c:v>car</c:v>
                  </c:pt>
                  <c:pt idx="1">
                    <c:v>car</c:v>
                  </c:pt>
                  <c:pt idx="2">
                    <c:v>combo</c:v>
                  </c:pt>
                  <c:pt idx="3">
                    <c:v>combo</c:v>
                  </c:pt>
                  <c:pt idx="4">
                    <c:v>head</c:v>
                  </c:pt>
                  <c:pt idx="5">
                    <c:v>head</c:v>
                  </c:pt>
                </c:lvl>
              </c:multiLvlStrCache>
            </c:multiLvlStrRef>
          </c:cat>
          <c:val>
            <c:numRef>
              <c:f>Sheet1!$C$8:$C$13</c:f>
              <c:numCache>
                <c:formatCode>General</c:formatCode>
                <c:ptCount val="6"/>
                <c:pt idx="0">
                  <c:v>3.2120829999999998</c:v>
                </c:pt>
                <c:pt idx="1">
                  <c:v>9.9162700000000008</c:v>
                </c:pt>
                <c:pt idx="2">
                  <c:v>35.729072000000002</c:v>
                </c:pt>
                <c:pt idx="3">
                  <c:v>48.445576000000003</c:v>
                </c:pt>
                <c:pt idx="4">
                  <c:v>62.552849999999999</c:v>
                </c:pt>
                <c:pt idx="5">
                  <c:v>56.988030000000002</c:v>
                </c:pt>
              </c:numCache>
            </c:numRef>
          </c:val>
        </c:ser>
        <c:ser>
          <c:idx val="1"/>
          <c:order val="1"/>
          <c:tx>
            <c:strRef>
              <c:f>Sheet1!$D$7</c:f>
              <c:strCache>
                <c:ptCount val="1"/>
                <c:pt idx="0">
                  <c:v>openmp</c:v>
                </c:pt>
              </c:strCache>
            </c:strRef>
          </c:tx>
          <c:invertIfNegative val="0"/>
          <c:cat>
            <c:multiLvlStrRef>
              <c:f>Sheet1!$A$8:$B$13</c:f>
              <c:multiLvlStrCache>
                <c:ptCount val="6"/>
                <c:lvl>
                  <c:pt idx="0">
                    <c:v>6mm</c:v>
                  </c:pt>
                  <c:pt idx="1">
                    <c:v>13mm</c:v>
                  </c:pt>
                  <c:pt idx="2">
                    <c:v>6mm</c:v>
                  </c:pt>
                  <c:pt idx="3">
                    <c:v>13mm</c:v>
                  </c:pt>
                  <c:pt idx="4">
                    <c:v>6mm</c:v>
                  </c:pt>
                  <c:pt idx="5">
                    <c:v>13mm</c:v>
                  </c:pt>
                </c:lvl>
                <c:lvl>
                  <c:pt idx="0">
                    <c:v>car</c:v>
                  </c:pt>
                  <c:pt idx="1">
                    <c:v>car</c:v>
                  </c:pt>
                  <c:pt idx="2">
                    <c:v>combo</c:v>
                  </c:pt>
                  <c:pt idx="3">
                    <c:v>combo</c:v>
                  </c:pt>
                  <c:pt idx="4">
                    <c:v>head</c:v>
                  </c:pt>
                  <c:pt idx="5">
                    <c:v>head</c:v>
                  </c:pt>
                </c:lvl>
              </c:multiLvlStrCache>
            </c:multiLvlStrRef>
          </c:cat>
          <c:val>
            <c:numRef>
              <c:f>Sheet1!$D$8:$D$13</c:f>
              <c:numCache>
                <c:formatCode>General</c:formatCode>
                <c:ptCount val="6"/>
                <c:pt idx="0">
                  <c:v>1.877977</c:v>
                </c:pt>
                <c:pt idx="1">
                  <c:v>5.7619730000000002</c:v>
                </c:pt>
                <c:pt idx="2">
                  <c:v>19.932165000000001</c:v>
                </c:pt>
                <c:pt idx="3">
                  <c:v>27.702397999999999</c:v>
                </c:pt>
                <c:pt idx="4">
                  <c:v>34.938429999999997</c:v>
                </c:pt>
                <c:pt idx="5">
                  <c:v>31.960096</c:v>
                </c:pt>
              </c:numCache>
            </c:numRef>
          </c:val>
        </c:ser>
        <c:ser>
          <c:idx val="2"/>
          <c:order val="2"/>
          <c:tx>
            <c:strRef>
              <c:f>Sheet1!$E$7</c:f>
              <c:strCache>
                <c:ptCount val="1"/>
                <c:pt idx="0">
                  <c:v>cilk++, 1 thread</c:v>
                </c:pt>
              </c:strCache>
            </c:strRef>
          </c:tx>
          <c:invertIfNegative val="0"/>
          <c:cat>
            <c:multiLvlStrRef>
              <c:f>Sheet1!$A$8:$B$13</c:f>
              <c:multiLvlStrCache>
                <c:ptCount val="6"/>
                <c:lvl>
                  <c:pt idx="0">
                    <c:v>6mm</c:v>
                  </c:pt>
                  <c:pt idx="1">
                    <c:v>13mm</c:v>
                  </c:pt>
                  <c:pt idx="2">
                    <c:v>6mm</c:v>
                  </c:pt>
                  <c:pt idx="3">
                    <c:v>13mm</c:v>
                  </c:pt>
                  <c:pt idx="4">
                    <c:v>6mm</c:v>
                  </c:pt>
                  <c:pt idx="5">
                    <c:v>13mm</c:v>
                  </c:pt>
                </c:lvl>
                <c:lvl>
                  <c:pt idx="0">
                    <c:v>car</c:v>
                  </c:pt>
                  <c:pt idx="1">
                    <c:v>car</c:v>
                  </c:pt>
                  <c:pt idx="2">
                    <c:v>combo</c:v>
                  </c:pt>
                  <c:pt idx="3">
                    <c:v>combo</c:v>
                  </c:pt>
                  <c:pt idx="4">
                    <c:v>head</c:v>
                  </c:pt>
                  <c:pt idx="5">
                    <c:v>head</c:v>
                  </c:pt>
                </c:lvl>
              </c:multiLvlStrCache>
            </c:multiLvlStrRef>
          </c:cat>
          <c:val>
            <c:numRef>
              <c:f>Sheet1!$E$8:$E$13</c:f>
              <c:numCache>
                <c:formatCode>General</c:formatCode>
                <c:ptCount val="6"/>
                <c:pt idx="0">
                  <c:v>11.070599</c:v>
                </c:pt>
                <c:pt idx="1">
                  <c:v>34.190666999999998</c:v>
                </c:pt>
                <c:pt idx="2">
                  <c:v>117.820294</c:v>
                </c:pt>
                <c:pt idx="3">
                  <c:v>162.447654</c:v>
                </c:pt>
                <c:pt idx="4">
                  <c:v>204.50446400000001</c:v>
                </c:pt>
                <c:pt idx="5">
                  <c:v>183.56684899999999</c:v>
                </c:pt>
              </c:numCache>
            </c:numRef>
          </c:val>
        </c:ser>
        <c:ser>
          <c:idx val="3"/>
          <c:order val="3"/>
          <c:tx>
            <c:strRef>
              <c:f>Sheet1!$F$7</c:f>
              <c:strCache>
                <c:ptCount val="1"/>
                <c:pt idx="0">
                  <c:v>cilk++, 4 threads</c:v>
                </c:pt>
              </c:strCache>
            </c:strRef>
          </c:tx>
          <c:invertIfNegative val="0"/>
          <c:cat>
            <c:multiLvlStrRef>
              <c:f>Sheet1!$A$8:$B$13</c:f>
              <c:multiLvlStrCache>
                <c:ptCount val="6"/>
                <c:lvl>
                  <c:pt idx="0">
                    <c:v>6mm</c:v>
                  </c:pt>
                  <c:pt idx="1">
                    <c:v>13mm</c:v>
                  </c:pt>
                  <c:pt idx="2">
                    <c:v>6mm</c:v>
                  </c:pt>
                  <c:pt idx="3">
                    <c:v>13mm</c:v>
                  </c:pt>
                  <c:pt idx="4">
                    <c:v>6mm</c:v>
                  </c:pt>
                  <c:pt idx="5">
                    <c:v>13mm</c:v>
                  </c:pt>
                </c:lvl>
                <c:lvl>
                  <c:pt idx="0">
                    <c:v>car</c:v>
                  </c:pt>
                  <c:pt idx="1">
                    <c:v>car</c:v>
                  </c:pt>
                  <c:pt idx="2">
                    <c:v>combo</c:v>
                  </c:pt>
                  <c:pt idx="3">
                    <c:v>combo</c:v>
                  </c:pt>
                  <c:pt idx="4">
                    <c:v>head</c:v>
                  </c:pt>
                  <c:pt idx="5">
                    <c:v>head</c:v>
                  </c:pt>
                </c:lvl>
              </c:multiLvlStrCache>
            </c:multiLvlStrRef>
          </c:cat>
          <c:val>
            <c:numRef>
              <c:f>Sheet1!$F$8:$F$13</c:f>
              <c:numCache>
                <c:formatCode>General</c:formatCode>
                <c:ptCount val="6"/>
                <c:pt idx="0">
                  <c:v>3.2970299999999999</c:v>
                </c:pt>
                <c:pt idx="1">
                  <c:v>9.8604590000000005</c:v>
                </c:pt>
                <c:pt idx="2">
                  <c:v>33.056562</c:v>
                </c:pt>
                <c:pt idx="3">
                  <c:v>48.573298000000001</c:v>
                </c:pt>
                <c:pt idx="4">
                  <c:v>56.283898000000001</c:v>
                </c:pt>
                <c:pt idx="5">
                  <c:v>52.180827999999998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135236224"/>
        <c:axId val="135311744"/>
        <c:axId val="0"/>
      </c:bar3DChart>
      <c:catAx>
        <c:axId val="135236224"/>
        <c:scaling>
          <c:orientation val="minMax"/>
        </c:scaling>
        <c:delete val="0"/>
        <c:axPos val="b"/>
        <c:majorTickMark val="out"/>
        <c:minorTickMark val="none"/>
        <c:tickLblPos val="nextTo"/>
        <c:crossAx val="135311744"/>
        <c:crosses val="autoZero"/>
        <c:auto val="1"/>
        <c:lblAlgn val="ctr"/>
        <c:lblOffset val="100"/>
        <c:noMultiLvlLbl val="0"/>
      </c:catAx>
      <c:valAx>
        <c:axId val="1353117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52362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2012/12/28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High Performance Ray Tracing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 err="1" smtClean="0"/>
              <a:t>Keqing</a:t>
            </a:r>
            <a:r>
              <a:rPr lang="en-US" altLang="zh-CN" dirty="0" smtClean="0"/>
              <a:t> Chen</a:t>
            </a:r>
          </a:p>
          <a:p>
            <a:pPr algn="r"/>
            <a:r>
              <a:rPr lang="en-US" altLang="zh-CN" dirty="0" err="1" smtClean="0"/>
              <a:t>Yihan</a:t>
            </a:r>
            <a:r>
              <a:rPr lang="en-US" altLang="zh-CN" dirty="0" smtClean="0"/>
              <a:t> Sun</a:t>
            </a:r>
          </a:p>
          <a:p>
            <a:pPr algn="r"/>
            <a:r>
              <a:rPr lang="en-US" altLang="zh-CN" dirty="0" err="1" smtClean="0"/>
              <a:t>Xinran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78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SAH-Based BVH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Balance </a:t>
                </a:r>
                <a:r>
                  <a:rPr lang="en-US" altLang="zh-CN" dirty="0"/>
                  <a:t>the </a:t>
                </a:r>
                <a:r>
                  <a:rPr lang="en-US" altLang="zh-CN" dirty="0" smtClean="0"/>
                  <a:t>tree</a:t>
                </a:r>
              </a:p>
              <a:p>
                <a:r>
                  <a:rPr lang="en-US" altLang="zh-CN" dirty="0"/>
                  <a:t>Heuristic function: cost of dividing a node </a:t>
                </a:r>
                <a:r>
                  <a:rPr lang="en-US" altLang="zh-CN" i="1" dirty="0" smtClean="0"/>
                  <a:t>V</a:t>
                </a:r>
                <a:r>
                  <a:rPr lang="en-US" altLang="zh-CN" dirty="0" smtClean="0"/>
                  <a:t> into </a:t>
                </a:r>
                <a:r>
                  <a:rPr lang="en-US" altLang="zh-CN" dirty="0"/>
                  <a:t>two parts </a:t>
                </a:r>
                <a:r>
                  <a:rPr lang="en-US" altLang="zh-CN" i="1" dirty="0" smtClean="0"/>
                  <a:t>L</a:t>
                </a:r>
                <a:r>
                  <a:rPr lang="en-US" altLang="zh-CN" dirty="0" smtClean="0"/>
                  <a:t> and </a:t>
                </a:r>
                <a:r>
                  <a:rPr lang="en-US" altLang="zh-CN" i="1" dirty="0" smtClean="0"/>
                  <a:t>R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like the following </a:t>
                </a:r>
                <a:r>
                  <a:rPr lang="en-US" altLang="zh-CN" dirty="0" smtClean="0"/>
                  <a:t>equation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𝐶𝑜𝑠𝑡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𝑉</m:t>
                    </m:r>
                    <m:r>
                      <a:rPr lang="en-US" altLang="zh-CN" i="1">
                        <a:latin typeface="Cambria Math"/>
                      </a:rPr>
                      <m:t>→{</m:t>
                    </m:r>
                    <m:r>
                      <a:rPr lang="en-US" altLang="zh-CN" i="1">
                        <a:latin typeface="Cambria Math"/>
                      </a:rPr>
                      <m:t>𝐿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𝑅</m:t>
                    </m:r>
                    <m:r>
                      <a:rPr lang="en-US" altLang="zh-CN" i="1">
                        <a:latin typeface="Cambria Math"/>
                      </a:rPr>
                      <m:t>})=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𝑆𝐴</m:t>
                        </m:r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𝑆𝐴</m:t>
                        </m:r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𝑉</m:t>
                            </m:r>
                          </m:e>
                        </m:d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𝑆𝐴</m:t>
                        </m:r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𝑆𝐴</m:t>
                        </m:r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𝑉</m:t>
                            </m:r>
                          </m:e>
                        </m:d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dirty="0"/>
                  <a:t>  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pt-BR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altLang="zh-CN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pt-BR" altLang="zh-CN" i="1">
                          <a:latin typeface="Cambria Math"/>
                        </a:rPr>
                        <m:t>=</m:t>
                      </m:r>
                      <m:r>
                        <a:rPr lang="pt-BR" altLang="zh-CN" i="1">
                          <a:latin typeface="Cambria Math"/>
                        </a:rPr>
                        <m:t>𝑆𝐴</m:t>
                      </m:r>
                      <m:d>
                        <m:dPr>
                          <m:ctrlPr>
                            <a:rPr lang="pt-BR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altLang="zh-CN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altLang="zh-CN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BR" altLang="zh-CN" i="1" smtClean="0">
                          <a:latin typeface="Cambria Math"/>
                        </a:rPr>
                        <m:t>×</m:t>
                      </m:r>
                      <m:r>
                        <a:rPr lang="pt-BR" altLang="zh-CN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altLang="zh-CN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pt-BR" altLang="zh-CN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pt-BR" altLang="zh-CN" i="1">
                          <a:latin typeface="Cambria Math"/>
                        </a:rPr>
                        <m:t>+</m:t>
                      </m:r>
                      <m:r>
                        <a:rPr lang="pt-BR" altLang="zh-CN" i="1">
                          <a:latin typeface="Cambria Math"/>
                        </a:rPr>
                        <m:t>𝑆𝐴</m:t>
                      </m:r>
                      <m:d>
                        <m:dPr>
                          <m:ctrlPr>
                            <a:rPr lang="pt-BR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altLang="zh-CN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altLang="zh-CN" i="1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pt-BR" altLang="zh-CN" i="1" smtClean="0">
                          <a:latin typeface="Cambria Math"/>
                        </a:rPr>
                        <m:t>×</m:t>
                      </m:r>
                      <m:r>
                        <a:rPr lang="pt-BR" altLang="zh-CN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altLang="zh-CN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pt-BR" altLang="zh-CN" i="1">
                              <a:latin typeface="Cambria Math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Sort </a:t>
                </a:r>
                <a:r>
                  <a:rPr lang="en-US" altLang="zh-CN" dirty="0"/>
                  <a:t>center of gravity of each triangle in terms of the three dimensions</a:t>
                </a:r>
                <a:r>
                  <a:rPr lang="en-US" altLang="zh-CN" dirty="0" smtClean="0"/>
                  <a:t>. Then try </a:t>
                </a:r>
                <a:r>
                  <a:rPr lang="en-US" altLang="zh-CN" dirty="0"/>
                  <a:t>to split the sequence from each gap of the nodes</a:t>
                </a:r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001" r="-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85184"/>
            <a:ext cx="7344816" cy="1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SAH-Based BVH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zh-CN" sz="1800" b="1" dirty="0" smtClean="0"/>
                  <a:t>Algorithm: </a:t>
                </a:r>
                <a:r>
                  <a:rPr lang="en-US" altLang="zh-CN" sz="1800" b="1" dirty="0" err="1" smtClean="0"/>
                  <a:t>BuildBVH</a:t>
                </a:r>
                <a:endParaRPr lang="en-US" altLang="zh-CN" sz="1800" b="1" dirty="0"/>
              </a:p>
              <a:p>
                <a:pPr>
                  <a:lnSpc>
                    <a:spcPct val="80000"/>
                  </a:lnSpc>
                </a:pPr>
                <a:r>
                  <a:rPr lang="en-US" altLang="zh-CN" sz="1800" dirty="0" smtClean="0"/>
                  <a:t>void </a:t>
                </a:r>
                <a:r>
                  <a:rPr lang="en-US" altLang="zh-CN" sz="1800" dirty="0" err="1" smtClean="0"/>
                  <a:t>buildBVH</a:t>
                </a:r>
                <a:r>
                  <a:rPr lang="en-US" altLang="zh-CN" sz="1800" dirty="0" smtClean="0"/>
                  <a:t>(</a:t>
                </a:r>
                <a:r>
                  <a:rPr lang="en-US" altLang="zh-CN" sz="1800" dirty="0" err="1" smtClean="0"/>
                  <a:t>curNode</a:t>
                </a:r>
                <a:r>
                  <a:rPr lang="en-US" altLang="zh-CN" sz="1800" dirty="0"/>
                  <a:t>, </a:t>
                </a:r>
                <a:r>
                  <a:rPr lang="en-US" altLang="zh-CN" sz="1800" dirty="0" err="1" smtClean="0"/>
                  <a:t>setTri</a:t>
                </a:r>
                <a:r>
                  <a:rPr lang="en-US" altLang="zh-CN" sz="1800" dirty="0" smtClean="0"/>
                  <a:t>)</a:t>
                </a:r>
                <a:endParaRPr lang="en-US" altLang="zh-CN" sz="1800" dirty="0"/>
              </a:p>
              <a:p>
                <a:pPr>
                  <a:lnSpc>
                    <a:spcPct val="80000"/>
                  </a:lnSpc>
                </a:pPr>
                <a:r>
                  <a:rPr lang="en-US" altLang="zh-CN" sz="1800" dirty="0" smtClean="0"/>
                  <a:t>set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/>
                      </a:rPr>
                      <m:t>𝑁</m:t>
                    </m:r>
                    <m:r>
                      <a:rPr lang="en-US" altLang="zh-CN" sz="1800" i="1" dirty="0" smtClean="0">
                        <a:latin typeface="Cambria Math"/>
                      </a:rPr>
                      <m:t>←|</m:t>
                    </m:r>
                    <m:r>
                      <a:rPr lang="en-US" altLang="zh-CN" sz="1800" i="1" dirty="0" err="1">
                        <a:latin typeface="Cambria Math"/>
                      </a:rPr>
                      <m:t>𝑠𝑒𝑡𝑇𝑟𝑖</m:t>
                    </m:r>
                    <m:r>
                      <a:rPr lang="en-US" altLang="zh-CN" sz="1800" i="1" dirty="0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altLang="zh-CN" sz="1800" dirty="0" smtClean="0"/>
                  <a:t> </a:t>
                </a:r>
                <a:endParaRPr lang="en-US" altLang="zh-CN" sz="1800" dirty="0"/>
              </a:p>
              <a:p>
                <a:pPr>
                  <a:lnSpc>
                    <a:spcPct val="80000"/>
                  </a:lnSpc>
                </a:pPr>
                <a:r>
                  <a:rPr lang="en-US" altLang="zh-CN" sz="1800" dirty="0" smtClean="0"/>
                  <a:t>if (N </a:t>
                </a:r>
                <a:r>
                  <a:rPr lang="en-US" altLang="zh-CN" sz="1800" dirty="0"/>
                  <a:t>is small enough</a:t>
                </a:r>
                <a:r>
                  <a:rPr lang="en-US" altLang="zh-CN" sz="1800" dirty="0" smtClean="0"/>
                  <a:t>):</a:t>
                </a:r>
                <a:endParaRPr lang="en-US" altLang="zh-CN" sz="1800" dirty="0"/>
              </a:p>
              <a:p>
                <a:pPr lvl="1">
                  <a:lnSpc>
                    <a:spcPct val="80000"/>
                  </a:lnSpc>
                </a:pPr>
                <a:r>
                  <a:rPr lang="en-US" altLang="zh-CN" sz="1600" dirty="0" smtClean="0"/>
                  <a:t>Set N </a:t>
                </a:r>
                <a:r>
                  <a:rPr lang="en-US" altLang="zh-CN" sz="1600" dirty="0"/>
                  <a:t>triangles in </a:t>
                </a:r>
                <a:r>
                  <a:rPr lang="en-US" altLang="zh-CN" sz="1600" dirty="0" err="1"/>
                  <a:t>setTri</a:t>
                </a:r>
                <a:r>
                  <a:rPr lang="en-US" altLang="zh-CN" sz="1600" dirty="0"/>
                  <a:t> into a </a:t>
                </a:r>
                <a:r>
                  <a:rPr lang="en-US" altLang="zh-CN" sz="1600" dirty="0" smtClean="0"/>
                  <a:t>leaf;</a:t>
                </a:r>
                <a:endParaRPr lang="en-US" altLang="zh-CN" sz="1600" dirty="0"/>
              </a:p>
              <a:p>
                <a:pPr lvl="1">
                  <a:lnSpc>
                    <a:spcPct val="80000"/>
                  </a:lnSpc>
                </a:pPr>
                <a:r>
                  <a:rPr lang="en-US" altLang="zh-CN" sz="1600" dirty="0" smtClean="0"/>
                  <a:t>Compute </a:t>
                </a:r>
                <a:r>
                  <a:rPr lang="en-US" altLang="zh-CN" sz="1600" dirty="0"/>
                  <a:t>the </a:t>
                </a:r>
                <a:r>
                  <a:rPr lang="en-US" altLang="zh-CN" sz="1600" dirty="0" err="1"/>
                  <a:t>BoundingBox</a:t>
                </a:r>
                <a:r>
                  <a:rPr lang="en-US" altLang="zh-CN" sz="1600" dirty="0"/>
                  <a:t> of </a:t>
                </a:r>
                <a:r>
                  <a:rPr lang="en-US" altLang="zh-CN" sz="1600" dirty="0" err="1" smtClean="0"/>
                  <a:t>curNode</a:t>
                </a:r>
                <a:r>
                  <a:rPr lang="en-US" altLang="zh-CN" sz="1600" dirty="0" smtClean="0"/>
                  <a:t>;</a:t>
                </a:r>
                <a:endParaRPr lang="en-US" altLang="zh-CN" sz="1600" dirty="0"/>
              </a:p>
              <a:p>
                <a:pPr lvl="1">
                  <a:lnSpc>
                    <a:spcPct val="80000"/>
                  </a:lnSpc>
                </a:pPr>
                <a:r>
                  <a:rPr lang="en-US" altLang="zh-CN" sz="1600" dirty="0" smtClean="0"/>
                  <a:t>return;</a:t>
                </a:r>
                <a:endParaRPr lang="en-US" altLang="zh-CN" sz="1600" dirty="0"/>
              </a:p>
              <a:p>
                <a:pPr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/>
                      </a:rPr>
                      <m:t>𝑏𝑒𝑠𝑡𝐶𝑢𝑡</m:t>
                    </m:r>
                    <m:r>
                      <a:rPr lang="en-US" altLang="zh-CN" sz="1800" i="1" dirty="0" smtClean="0">
                        <a:latin typeface="Cambria Math"/>
                      </a:rPr>
                      <m:t>←∞</m:t>
                    </m:r>
                  </m:oMath>
                </a14:m>
                <a:endParaRPr lang="en-US" altLang="zh-CN" sz="1800" dirty="0"/>
              </a:p>
              <a:p>
                <a:pPr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/>
                      </a:rPr>
                      <m:t>𝑜𝑟𝑑𝑒𝑟𝑋</m:t>
                    </m:r>
                    <m:r>
                      <a:rPr lang="en-US" altLang="zh-CN" sz="1800" i="1" dirty="0" smtClean="0">
                        <a:latin typeface="Cambria Math"/>
                      </a:rPr>
                      <m:t>←</m:t>
                    </m:r>
                    <m:r>
                      <a:rPr lang="en-US" altLang="zh-CN" sz="1800" i="1" dirty="0" smtClean="0">
                        <a:latin typeface="Cambria Math"/>
                      </a:rPr>
                      <m:t>𝑆𝑜𝑟𝑡</m:t>
                    </m:r>
                    <m:r>
                      <a:rPr lang="en-US" altLang="zh-CN" sz="1800" i="1" dirty="0" smtClean="0">
                        <a:latin typeface="Cambria Math"/>
                      </a:rPr>
                      <m:t>(</m:t>
                    </m:r>
                    <m:r>
                      <a:rPr lang="en-US" altLang="zh-CN" sz="1800" i="1" dirty="0" err="1" smtClean="0">
                        <a:latin typeface="Cambria Math"/>
                      </a:rPr>
                      <m:t>𝑠𝑒𝑡𝑇𝑟𝑖</m:t>
                    </m:r>
                    <m:r>
                      <a:rPr lang="en-US" altLang="zh-CN" sz="1800" i="1" dirty="0" err="1" smtClean="0">
                        <a:latin typeface="Cambria Math"/>
                      </a:rPr>
                      <m:t>.</m:t>
                    </m:r>
                    <m:r>
                      <a:rPr lang="en-US" altLang="zh-CN" sz="1800" i="1" dirty="0" err="1" smtClean="0">
                        <a:latin typeface="Cambria Math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>
                  <a:lnSpc>
                    <a:spcPct val="80000"/>
                  </a:lnSpc>
                </a:pPr>
                <a:r>
                  <a:rPr lang="en-US" altLang="zh-CN" sz="1800" dirty="0" smtClean="0"/>
                  <a:t>Update </a:t>
                </a:r>
                <a:r>
                  <a:rPr lang="en-US" altLang="zh-CN" sz="1800" dirty="0" err="1" smtClean="0"/>
                  <a:t>bestCut</a:t>
                </a:r>
                <a:r>
                  <a:rPr lang="en-US" altLang="zh-CN" sz="1800" dirty="0" smtClean="0"/>
                  <a:t> </a:t>
                </a:r>
                <a:r>
                  <a:rPr lang="en-US" altLang="zh-CN" sz="1800" dirty="0"/>
                  <a:t>by all possible cut in </a:t>
                </a:r>
                <a:r>
                  <a:rPr lang="en-US" altLang="zh-CN" sz="1800" dirty="0" err="1" smtClean="0"/>
                  <a:t>orderX</a:t>
                </a:r>
                <a:r>
                  <a:rPr lang="en-US" altLang="zh-CN" sz="1800" dirty="0" smtClean="0"/>
                  <a:t>;</a:t>
                </a:r>
                <a:endParaRPr lang="en-US" altLang="zh-CN" sz="1800" dirty="0"/>
              </a:p>
              <a:p>
                <a:pPr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/>
                      </a:rPr>
                      <m:t>𝑜𝑟𝑑𝑒𝑟𝑌</m:t>
                    </m:r>
                    <m:r>
                      <a:rPr lang="en-US" altLang="zh-CN" sz="1800" i="1" dirty="0" smtClean="0">
                        <a:latin typeface="Cambria Math"/>
                      </a:rPr>
                      <m:t>←</m:t>
                    </m:r>
                    <m:r>
                      <a:rPr lang="en-US" altLang="zh-CN" sz="1800" i="1" dirty="0" smtClean="0">
                        <a:latin typeface="Cambria Math"/>
                      </a:rPr>
                      <m:t>𝑆𝑜𝑟𝑡</m:t>
                    </m:r>
                    <m:r>
                      <a:rPr lang="en-US" altLang="zh-CN" sz="1800" i="1" dirty="0" smtClean="0">
                        <a:latin typeface="Cambria Math"/>
                      </a:rPr>
                      <m:t>(</m:t>
                    </m:r>
                    <m:r>
                      <a:rPr lang="en-US" altLang="zh-CN" sz="1800" i="1" dirty="0" err="1" smtClean="0">
                        <a:latin typeface="Cambria Math"/>
                      </a:rPr>
                      <m:t>𝑠𝑒𝑡𝑇𝑟𝑖</m:t>
                    </m:r>
                    <m:r>
                      <a:rPr lang="en-US" altLang="zh-CN" sz="1800" i="1" dirty="0" err="1" smtClean="0">
                        <a:latin typeface="Cambria Math"/>
                      </a:rPr>
                      <m:t>.</m:t>
                    </m:r>
                    <m:r>
                      <a:rPr lang="en-US" altLang="zh-CN" sz="1800" i="1" dirty="0" err="1" smtClean="0">
                        <a:latin typeface="Cambria Math"/>
                      </a:rPr>
                      <m:t>𝑦</m:t>
                    </m:r>
                    <m:r>
                      <a:rPr lang="en-US" altLang="zh-CN" sz="18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>
                  <a:lnSpc>
                    <a:spcPct val="80000"/>
                  </a:lnSpc>
                </a:pPr>
                <a:r>
                  <a:rPr lang="en-US" altLang="zh-CN" sz="1800" dirty="0" smtClean="0"/>
                  <a:t>Update </a:t>
                </a:r>
                <a:r>
                  <a:rPr lang="en-US" altLang="zh-CN" sz="1800" dirty="0" err="1" smtClean="0"/>
                  <a:t>bestCut</a:t>
                </a:r>
                <a:r>
                  <a:rPr lang="en-US" altLang="zh-CN" sz="1800" dirty="0" smtClean="0"/>
                  <a:t> </a:t>
                </a:r>
                <a:r>
                  <a:rPr lang="en-US" altLang="zh-CN" sz="1800" dirty="0"/>
                  <a:t>by all possible cut in </a:t>
                </a:r>
                <a:r>
                  <a:rPr lang="en-US" altLang="zh-CN" sz="1800" dirty="0" err="1" smtClean="0"/>
                  <a:t>orderY</a:t>
                </a:r>
                <a:r>
                  <a:rPr lang="en-US" altLang="zh-CN" sz="1800" dirty="0" smtClean="0"/>
                  <a:t>;</a:t>
                </a:r>
                <a:endParaRPr lang="en-US" altLang="zh-CN" sz="1800" dirty="0"/>
              </a:p>
              <a:p>
                <a:pPr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/>
                      </a:rPr>
                      <m:t>𝑜𝑟𝑑𝑒𝑟𝑍</m:t>
                    </m:r>
                    <m:r>
                      <a:rPr lang="en-US" altLang="zh-CN" sz="1800" i="1" dirty="0" smtClean="0">
                        <a:latin typeface="Cambria Math"/>
                      </a:rPr>
                      <m:t>←</m:t>
                    </m:r>
                    <m:r>
                      <a:rPr lang="en-US" altLang="zh-CN" sz="1800" i="1" dirty="0" smtClean="0">
                        <a:latin typeface="Cambria Math"/>
                      </a:rPr>
                      <m:t>𝑆𝑜𝑟𝑡</m:t>
                    </m:r>
                    <m:r>
                      <a:rPr lang="en-US" altLang="zh-CN" sz="1800" i="1" dirty="0" smtClean="0">
                        <a:latin typeface="Cambria Math"/>
                      </a:rPr>
                      <m:t>(</m:t>
                    </m:r>
                    <m:r>
                      <a:rPr lang="en-US" altLang="zh-CN" sz="1800" i="1" dirty="0" err="1" smtClean="0">
                        <a:latin typeface="Cambria Math"/>
                      </a:rPr>
                      <m:t>𝑠𝑒𝑡𝑇𝑟𝑖</m:t>
                    </m:r>
                    <m:r>
                      <a:rPr lang="en-US" altLang="zh-CN" sz="1800" i="1" dirty="0" err="1" smtClean="0">
                        <a:latin typeface="Cambria Math"/>
                      </a:rPr>
                      <m:t>.</m:t>
                    </m:r>
                    <m:r>
                      <a:rPr lang="en-US" altLang="zh-CN" sz="1800" i="1" dirty="0" err="1" smtClean="0">
                        <a:latin typeface="Cambria Math"/>
                      </a:rPr>
                      <m:t>𝑧</m:t>
                    </m:r>
                    <m:r>
                      <a:rPr lang="en-US" altLang="zh-CN" sz="18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>
                  <a:lnSpc>
                    <a:spcPct val="80000"/>
                  </a:lnSpc>
                </a:pPr>
                <a:r>
                  <a:rPr lang="en-US" altLang="zh-CN" sz="1800" dirty="0" smtClean="0"/>
                  <a:t>Update </a:t>
                </a:r>
                <a:r>
                  <a:rPr lang="en-US" altLang="zh-CN" sz="1800" dirty="0" err="1" smtClean="0"/>
                  <a:t>bestCut</a:t>
                </a:r>
                <a:r>
                  <a:rPr lang="en-US" altLang="zh-CN" sz="1800" dirty="0" smtClean="0"/>
                  <a:t> </a:t>
                </a:r>
                <a:r>
                  <a:rPr lang="en-US" altLang="zh-CN" sz="1800" dirty="0"/>
                  <a:t>by all possible cut in </a:t>
                </a:r>
                <a:r>
                  <a:rPr lang="en-US" altLang="zh-CN" sz="1800" dirty="0" err="1" smtClean="0"/>
                  <a:t>orderZ</a:t>
                </a:r>
                <a:r>
                  <a:rPr lang="en-US" altLang="zh-CN" sz="1800" dirty="0" smtClean="0"/>
                  <a:t>;</a:t>
                </a:r>
                <a:endParaRPr lang="en-US" altLang="zh-CN" sz="1800" dirty="0"/>
              </a:p>
              <a:p>
                <a:pPr>
                  <a:lnSpc>
                    <a:spcPct val="80000"/>
                  </a:lnSpc>
                </a:pPr>
                <a:r>
                  <a:rPr lang="en-US" altLang="zh-CN" sz="1800" dirty="0" smtClean="0"/>
                  <a:t>Split {</a:t>
                </a:r>
                <a:r>
                  <a:rPr lang="en-US" altLang="zh-CN" sz="1800" dirty="0" err="1" smtClean="0"/>
                  <a:t>setTri</a:t>
                </a:r>
                <a:r>
                  <a:rPr lang="en-US" altLang="zh-CN" sz="1800" dirty="0" smtClean="0"/>
                  <a:t>} </a:t>
                </a:r>
                <a:r>
                  <a:rPr lang="en-US" altLang="zh-CN" sz="1800" dirty="0"/>
                  <a:t>into </a:t>
                </a:r>
                <a:r>
                  <a:rPr lang="en-US" altLang="zh-CN" sz="1800" dirty="0" smtClean="0"/>
                  <a:t>{</a:t>
                </a:r>
                <a:r>
                  <a:rPr lang="en-US" altLang="zh-CN" sz="1800" dirty="0" err="1" smtClean="0"/>
                  <a:t>leftTri</a:t>
                </a:r>
                <a:r>
                  <a:rPr lang="en-US" altLang="zh-CN" sz="1800" dirty="0" smtClean="0"/>
                  <a:t>} </a:t>
                </a:r>
                <a:r>
                  <a:rPr lang="en-US" altLang="zh-CN" sz="1800" dirty="0"/>
                  <a:t>and {</a:t>
                </a:r>
                <a:r>
                  <a:rPr lang="en-US" altLang="zh-CN" sz="1800" dirty="0" err="1" smtClean="0"/>
                  <a:t>rightTri</a:t>
                </a:r>
                <a:r>
                  <a:rPr lang="en-US" altLang="zh-CN" sz="1800" dirty="0" smtClean="0"/>
                  <a:t>};</a:t>
                </a:r>
                <a:endParaRPr lang="en-US" altLang="zh-CN" sz="1800" dirty="0"/>
              </a:p>
              <a:p>
                <a:pPr>
                  <a:lnSpc>
                    <a:spcPct val="80000"/>
                  </a:lnSpc>
                </a:pPr>
                <a:r>
                  <a:rPr lang="en-US" altLang="zh-CN" sz="1800" dirty="0" err="1" smtClean="0"/>
                  <a:t>buildBVH</a:t>
                </a:r>
                <a:r>
                  <a:rPr lang="en-US" altLang="zh-CN" sz="1800" dirty="0" smtClean="0"/>
                  <a:t>(</a:t>
                </a:r>
                <a:r>
                  <a:rPr lang="en-US" altLang="zh-CN" sz="1800" dirty="0" err="1" smtClean="0"/>
                  <a:t>leftNode</a:t>
                </a:r>
                <a:r>
                  <a:rPr lang="en-US" altLang="zh-CN" sz="1800" dirty="0"/>
                  <a:t>, </a:t>
                </a:r>
                <a:r>
                  <a:rPr lang="en-US" altLang="zh-CN" sz="1800" dirty="0" err="1" smtClean="0"/>
                  <a:t>leftTri</a:t>
                </a:r>
                <a:r>
                  <a:rPr lang="en-US" altLang="zh-CN" sz="1800" dirty="0" smtClean="0"/>
                  <a:t>);</a:t>
                </a:r>
                <a:endParaRPr lang="en-US" altLang="zh-CN" sz="1800" dirty="0"/>
              </a:p>
              <a:p>
                <a:pPr>
                  <a:lnSpc>
                    <a:spcPct val="80000"/>
                  </a:lnSpc>
                </a:pPr>
                <a:r>
                  <a:rPr lang="en-US" altLang="zh-CN" sz="1800" dirty="0" err="1" smtClean="0"/>
                  <a:t>buildBVH</a:t>
                </a:r>
                <a:r>
                  <a:rPr lang="en-US" altLang="zh-CN" sz="1800" dirty="0" smtClean="0"/>
                  <a:t>(</a:t>
                </a:r>
                <a:r>
                  <a:rPr lang="en-US" altLang="zh-CN" sz="1800" dirty="0" err="1" smtClean="0"/>
                  <a:t>rightNode</a:t>
                </a:r>
                <a:r>
                  <a:rPr lang="en-US" altLang="zh-CN" sz="1800" dirty="0"/>
                  <a:t>, </a:t>
                </a:r>
                <a:r>
                  <a:rPr lang="en-US" altLang="zh-CN" sz="1800" dirty="0" err="1" smtClean="0"/>
                  <a:t>rightTri</a:t>
                </a:r>
                <a:r>
                  <a:rPr lang="en-US" altLang="zh-CN" sz="1800" dirty="0" smtClean="0"/>
                  <a:t>);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t="-1752"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4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Building a BVH - Approximation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Most calculations appear in numerating the cut plains and making partition in all three dimensions, and hard to parallel</a:t>
            </a:r>
          </a:p>
          <a:p>
            <a:r>
              <a:rPr lang="en-US" altLang="zh-CN" sz="2000" dirty="0" smtClean="0"/>
              <a:t>Approximation</a:t>
            </a:r>
          </a:p>
          <a:p>
            <a:pPr lvl="1"/>
            <a:r>
              <a:rPr lang="en-US" altLang="zh-CN" sz="2000" dirty="0"/>
              <a:t>Ingo Wald. </a:t>
            </a:r>
            <a:r>
              <a:rPr lang="en-US" altLang="zh-CN" sz="2000" i="1" dirty="0"/>
              <a:t>On fast Construction of SAH-based Bounding Volume Hierarchies.</a:t>
            </a:r>
            <a:endParaRPr lang="en-US" altLang="zh-CN" sz="2000" i="1" dirty="0" smtClean="0"/>
          </a:p>
          <a:p>
            <a:pPr lvl="1"/>
            <a:r>
              <a:rPr lang="en-US" altLang="zh-CN" sz="2000" dirty="0" smtClean="0"/>
              <a:t>Cut </a:t>
            </a:r>
            <a:r>
              <a:rPr lang="en-US" altLang="zh-CN" sz="2000" dirty="0"/>
              <a:t>the triangles into 32 groups evenly according to their coordinate </a:t>
            </a:r>
            <a:r>
              <a:rPr lang="en-US" altLang="zh-CN" sz="2000" dirty="0" smtClean="0"/>
              <a:t>value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437112"/>
            <a:ext cx="6515665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Build a BVH – Pseudo-code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altLang="zh-CN" b="1" dirty="0" smtClean="0"/>
                  <a:t>Algorithm: </a:t>
                </a:r>
                <a:r>
                  <a:rPr lang="en-US" altLang="zh-CN" b="1" dirty="0"/>
                  <a:t>Bin-tech BVH </a:t>
                </a:r>
                <a:r>
                  <a:rPr lang="en-US" altLang="zh-CN" b="1" dirty="0" smtClean="0"/>
                  <a:t>Construction</a:t>
                </a:r>
                <a:endParaRPr lang="en-US" altLang="zh-CN" b="1" dirty="0"/>
              </a:p>
              <a:p>
                <a:r>
                  <a:rPr lang="en-US" altLang="zh-CN" dirty="0" smtClean="0"/>
                  <a:t>void </a:t>
                </a:r>
                <a:r>
                  <a:rPr lang="en-US" altLang="zh-CN" dirty="0" err="1" smtClean="0"/>
                  <a:t>buildBVH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curNode</a:t>
                </a:r>
                <a:r>
                  <a:rPr lang="en-US" altLang="zh-CN" dirty="0"/>
                  <a:t>, </a:t>
                </a:r>
                <a:r>
                  <a:rPr lang="en-US" altLang="zh-CN" dirty="0" err="1" smtClean="0"/>
                  <a:t>setTri</a:t>
                </a:r>
                <a:r>
                  <a:rPr lang="en-US" altLang="zh-CN" dirty="0" smtClean="0"/>
                  <a:t>) </a:t>
                </a:r>
              </a:p>
              <a:p>
                <a:r>
                  <a:rPr lang="en-US" altLang="zh-CN" dirty="0" smtClean="0"/>
                  <a:t>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  <m:r>
                      <a:rPr lang="en-US" altLang="zh-CN" i="1" dirty="0" smtClean="0">
                        <a:latin typeface="Cambria Math"/>
                      </a:rPr>
                      <m:t>←|</m:t>
                    </m:r>
                    <m:r>
                      <a:rPr lang="en-US" altLang="zh-CN" i="1" dirty="0" err="1">
                        <a:latin typeface="Cambria Math"/>
                      </a:rPr>
                      <m:t>𝑠𝑒𝑡𝑇𝑟𝑖</m:t>
                    </m:r>
                    <m:r>
                      <a:rPr lang="en-US" altLang="zh-CN" i="1" dirty="0">
                        <a:latin typeface="Cambria Math"/>
                      </a:rPr>
                      <m:t>|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if 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is small enough</a:t>
                </a:r>
                <a:r>
                  <a:rPr lang="en-US" altLang="zh-CN" dirty="0" smtClean="0"/>
                  <a:t>):</a:t>
                </a:r>
                <a:endParaRPr lang="en-US" altLang="zh-CN" dirty="0"/>
              </a:p>
              <a:p>
                <a:r>
                  <a:rPr lang="en-US" altLang="zh-CN" dirty="0"/>
                  <a:t>   </a:t>
                </a:r>
                <a:r>
                  <a:rPr lang="en-US" altLang="zh-CN" dirty="0" smtClean="0"/>
                  <a:t>  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triangles in </a:t>
                </a:r>
                <a:r>
                  <a:rPr lang="en-US" altLang="zh-CN" dirty="0" err="1"/>
                  <a:t>setTri</a:t>
                </a:r>
                <a:r>
                  <a:rPr lang="en-US" altLang="zh-CN" dirty="0"/>
                  <a:t> into a leaf</a:t>
                </a:r>
                <a:r>
                  <a:rPr lang="en-US" altLang="zh-CN" dirty="0" smtClean="0"/>
                  <a:t>;</a:t>
                </a:r>
                <a:endParaRPr lang="en-US" altLang="zh-CN" dirty="0"/>
              </a:p>
              <a:p>
                <a:r>
                  <a:rPr lang="en-US" altLang="zh-CN" dirty="0"/>
                  <a:t>   </a:t>
                </a:r>
                <a:r>
                  <a:rPr lang="en-US" altLang="zh-CN" dirty="0" smtClean="0"/>
                  <a:t>   Compute </a:t>
                </a:r>
                <a:r>
                  <a:rPr lang="en-US" altLang="zh-CN" dirty="0"/>
                  <a:t>the </a:t>
                </a:r>
                <a:r>
                  <a:rPr lang="en-US" altLang="zh-CN" dirty="0" err="1"/>
                  <a:t>BoundingBox</a:t>
                </a:r>
                <a:r>
                  <a:rPr lang="en-US" altLang="zh-CN" dirty="0"/>
                  <a:t> of </a:t>
                </a:r>
                <a:r>
                  <a:rPr lang="en-US" altLang="zh-CN" dirty="0" err="1"/>
                  <a:t>curNode</a:t>
                </a:r>
                <a:r>
                  <a:rPr lang="en-US" altLang="zh-CN" dirty="0" smtClean="0"/>
                  <a:t>;</a:t>
                </a:r>
                <a:endParaRPr lang="en-US" altLang="zh-CN" dirty="0"/>
              </a:p>
              <a:p>
                <a:r>
                  <a:rPr lang="en-US" altLang="zh-CN" dirty="0"/>
                  <a:t>   </a:t>
                </a:r>
                <a:r>
                  <a:rPr lang="en-US" altLang="zh-CN" dirty="0" smtClean="0"/>
                  <a:t>   return;</a:t>
                </a:r>
                <a:endParaRPr lang="en-US" altLang="zh-CN" dirty="0"/>
              </a:p>
              <a:p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𝑏𝑒𝑠𝑡𝐶𝑢𝑡</m:t>
                    </m:r>
                    <m:r>
                      <a:rPr lang="en-US" altLang="zh-CN" i="1" dirty="0" smtClean="0">
                        <a:latin typeface="Cambria Math"/>
                      </a:rPr>
                      <m:t>←∞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Cut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𝑠𝑒𝑡𝑇𝑟𝑖</m:t>
                    </m:r>
                  </m:oMath>
                </a14:m>
                <a:r>
                  <a:rPr lang="en-US" altLang="zh-CN" dirty="0"/>
                  <a:t> into 32 groups evenly according to the x-axis </a:t>
                </a:r>
                <a:r>
                  <a:rPr lang="en-US" altLang="zh-CN" dirty="0" smtClean="0"/>
                  <a:t>value</a:t>
                </a:r>
                <a:endParaRPr lang="en-US" altLang="zh-CN" dirty="0"/>
              </a:p>
              <a:p>
                <a:r>
                  <a:rPr lang="en-US" altLang="zh-CN" dirty="0"/>
                  <a:t>  Update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𝑏𝑒𝑠𝑡𝐶𝑢𝑡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by all possible cut in the 32 groups</a:t>
                </a:r>
                <a:r>
                  <a:rPr lang="en-US" altLang="zh-CN" dirty="0" smtClean="0"/>
                  <a:t>;</a:t>
                </a:r>
                <a:endParaRPr lang="en-US" altLang="zh-CN" dirty="0"/>
              </a:p>
              <a:p>
                <a:r>
                  <a:rPr lang="en-US" altLang="zh-CN" dirty="0"/>
                  <a:t>  Cut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𝑠𝑒𝑡𝑇𝑟𝑖</m:t>
                    </m:r>
                  </m:oMath>
                </a14:m>
                <a:r>
                  <a:rPr lang="en-US" altLang="zh-CN" dirty="0"/>
                  <a:t> into 32 groups evenly according to the y-axis </a:t>
                </a:r>
                <a:r>
                  <a:rPr lang="en-US" altLang="zh-CN" dirty="0" smtClean="0"/>
                  <a:t>value</a:t>
                </a:r>
                <a:endParaRPr lang="en-US" altLang="zh-CN" dirty="0"/>
              </a:p>
              <a:p>
                <a:r>
                  <a:rPr lang="en-US" altLang="zh-CN" dirty="0"/>
                  <a:t>  Update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𝑏𝑒𝑠𝑡𝐶𝑢𝑡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by all possible cut in the 32 groups</a:t>
                </a:r>
                <a:r>
                  <a:rPr lang="en-US" altLang="zh-CN" dirty="0" smtClean="0"/>
                  <a:t>;</a:t>
                </a:r>
                <a:endParaRPr lang="en-US" altLang="zh-CN" dirty="0"/>
              </a:p>
              <a:p>
                <a:r>
                  <a:rPr lang="en-US" altLang="zh-CN" dirty="0"/>
                  <a:t>  Cut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𝑠𝑒𝑡𝑇𝑟𝑖</m:t>
                    </m:r>
                  </m:oMath>
                </a14:m>
                <a:r>
                  <a:rPr lang="en-US" altLang="zh-CN" dirty="0"/>
                  <a:t> into 32 groups evenly according to the z-axis </a:t>
                </a:r>
                <a:r>
                  <a:rPr lang="en-US" altLang="zh-CN" dirty="0" smtClean="0"/>
                  <a:t>value</a:t>
                </a:r>
                <a:endParaRPr lang="en-US" altLang="zh-CN" dirty="0"/>
              </a:p>
              <a:p>
                <a:r>
                  <a:rPr lang="en-US" altLang="zh-CN" dirty="0"/>
                  <a:t>  Update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𝑏𝑒𝑠𝑡𝐶𝑢𝑡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by all possible cut in the 32 groups</a:t>
                </a:r>
                <a:r>
                  <a:rPr lang="en-US" altLang="zh-CN" dirty="0" smtClean="0"/>
                  <a:t>;</a:t>
                </a:r>
                <a:endParaRPr lang="en-US" altLang="zh-CN" dirty="0"/>
              </a:p>
              <a:p>
                <a:r>
                  <a:rPr lang="en-US" altLang="zh-CN" dirty="0"/>
                  <a:t>  Split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{</m:t>
                    </m:r>
                    <m:r>
                      <a:rPr lang="en-US" altLang="zh-CN" i="1" dirty="0" err="1" smtClean="0">
                        <a:latin typeface="Cambria Math"/>
                      </a:rPr>
                      <m:t>𝑠𝑒𝑡𝑇𝑟𝑖</m:t>
                    </m:r>
                    <m:r>
                      <a:rPr lang="en-US" altLang="zh-CN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{</m:t>
                    </m:r>
                    <m:r>
                      <a:rPr lang="en-US" altLang="zh-CN" i="1" dirty="0" err="1" smtClean="0">
                        <a:latin typeface="Cambria Math"/>
                      </a:rPr>
                      <m:t>𝑙𝑒𝑓𝑡𝑇𝑟𝑖</m:t>
                    </m:r>
                    <m:r>
                      <a:rPr lang="en-US" altLang="zh-CN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{</m:t>
                    </m:r>
                    <m:r>
                      <a:rPr lang="en-US" altLang="zh-CN" i="1" dirty="0" err="1" smtClean="0">
                        <a:latin typeface="Cambria Math"/>
                      </a:rPr>
                      <m:t>𝑟𝑖𝑔h𝑡𝑇𝑟𝑖</m:t>
                    </m:r>
                    <m:r>
                      <a:rPr lang="en-US" altLang="zh-CN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CN" dirty="0" smtClean="0"/>
                  <a:t>;</a:t>
                </a:r>
                <a:endParaRPr lang="en-US" altLang="zh-CN" dirty="0"/>
              </a:p>
              <a:p>
                <a:r>
                  <a:rPr lang="en-US" altLang="zh-CN" dirty="0"/>
                  <a:t>  </a:t>
                </a:r>
                <a:r>
                  <a:rPr lang="en-US" altLang="zh-CN" dirty="0" err="1" smtClean="0"/>
                  <a:t>buildBVH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𝑙𝑒𝑓𝑡𝑁𝑜𝑑𝑒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𝑙𝑒𝑓𝑡𝑇𝑟𝑖</m:t>
                    </m:r>
                  </m:oMath>
                </a14:m>
                <a:r>
                  <a:rPr lang="en-US" altLang="zh-CN" dirty="0" smtClean="0"/>
                  <a:t>);</a:t>
                </a:r>
                <a:endParaRPr lang="en-US" altLang="zh-CN" dirty="0"/>
              </a:p>
              <a:p>
                <a:r>
                  <a:rPr lang="en-US" altLang="zh-CN" dirty="0"/>
                  <a:t>  </a:t>
                </a:r>
                <a:r>
                  <a:rPr lang="en-US" altLang="zh-CN" dirty="0" err="1" smtClean="0"/>
                  <a:t>buildBVH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𝑟𝑖𝑔h𝑡𝑁𝑜𝑑𝑒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𝑟𝑖𝑔h𝑡𝑇𝑟𝑖</m:t>
                    </m:r>
                  </m:oMath>
                </a14:m>
                <a:r>
                  <a:rPr lang="en-US" altLang="zh-CN" dirty="0" smtClean="0"/>
                  <a:t>);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t="-1377" b="-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97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Ray Tracing - </a:t>
            </a:r>
            <a:r>
              <a:rPr lang="en-US" altLang="zh-CN" dirty="0"/>
              <a:t>Traversal in </a:t>
            </a:r>
            <a:r>
              <a:rPr lang="en-US" altLang="zh-CN" dirty="0" smtClean="0"/>
              <a:t>BVH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1600" b="1" dirty="0" smtClean="0"/>
                  <a:t>Algorithm: </a:t>
                </a:r>
                <a:r>
                  <a:rPr lang="en-US" altLang="zh-CN" sz="1600" b="1" dirty="0"/>
                  <a:t>Traversal in </a:t>
                </a:r>
                <a:r>
                  <a:rPr lang="en-US" altLang="zh-CN" sz="1600" b="1" dirty="0" smtClean="0"/>
                  <a:t>BVH</a:t>
                </a:r>
                <a:endParaRPr lang="en-US" altLang="zh-CN" sz="1600" b="1" dirty="0"/>
              </a:p>
              <a:p>
                <a:r>
                  <a:rPr lang="en-US" altLang="zh-CN" sz="1600" dirty="0" err="1" smtClean="0"/>
                  <a:t>RayTreeIntersect</a:t>
                </a:r>
                <a:r>
                  <a:rPr lang="en-US" altLang="zh-CN" sz="1600" dirty="0" smtClean="0"/>
                  <a:t>(Ray</a:t>
                </a:r>
                <a:r>
                  <a:rPr lang="en-US" altLang="zh-CN" sz="1600" dirty="0"/>
                  <a:t>, Node</a:t>
                </a:r>
                <a:r>
                  <a:rPr lang="en-US" altLang="zh-CN" sz="1600" dirty="0" smtClean="0"/>
                  <a:t>)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if </a:t>
                </a:r>
                <a:r>
                  <a:rPr lang="en-US" altLang="zh-CN" sz="1600" dirty="0"/>
                  <a:t>(Node is NIL </a:t>
                </a:r>
                <a:r>
                  <a:rPr lang="en-US" altLang="zh-CN" sz="1600" dirty="0" smtClean="0"/>
                  <a:t>|| </a:t>
                </a:r>
                <a:r>
                  <a:rPr lang="en-US" altLang="zh-CN" sz="1600" dirty="0" err="1"/>
                  <a:t>Dist</a:t>
                </a:r>
                <a:r>
                  <a:rPr lang="en-US" altLang="zh-CN" sz="1600" dirty="0"/>
                  <a:t>(Ray, Node) </a:t>
                </a:r>
                <a:r>
                  <a:rPr lang="en-US" altLang="zh-CN" sz="1600" dirty="0" smtClean="0"/>
                  <a:t>&gt; </a:t>
                </a:r>
                <a:r>
                  <a:rPr lang="en-US" altLang="zh-CN" sz="1600" dirty="0" err="1"/>
                  <a:t>firstDist</a:t>
                </a:r>
                <a:r>
                  <a:rPr lang="en-US" altLang="zh-CN" sz="1600" dirty="0"/>
                  <a:t>) </a:t>
                </a:r>
                <a:r>
                  <a:rPr lang="en-US" altLang="zh-CN" sz="1600" dirty="0" smtClean="0"/>
                  <a:t>return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if </a:t>
                </a:r>
                <a:r>
                  <a:rPr lang="en-US" altLang="zh-CN" sz="1600" dirty="0"/>
                  <a:t>(Node is a </a:t>
                </a:r>
                <a:r>
                  <a:rPr lang="en-US" altLang="zh-CN" sz="1600" dirty="0" smtClean="0"/>
                  <a:t>leaf) then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      check </a:t>
                </a:r>
                <a:r>
                  <a:rPr lang="en-US" altLang="zh-CN" sz="1600" dirty="0"/>
                  <a:t>intersection in each primitive in the </a:t>
                </a:r>
                <a:r>
                  <a:rPr lang="en-US" altLang="zh-CN" sz="1600" dirty="0" smtClean="0"/>
                  <a:t>list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else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      if </a:t>
                </a:r>
                <a:r>
                  <a:rPr lang="en-US" altLang="zh-CN" sz="1600" dirty="0"/>
                  <a:t>(Ray hits </a:t>
                </a:r>
                <a:r>
                  <a:rPr lang="en-US" altLang="zh-CN" sz="1600" dirty="0" err="1"/>
                  <a:t>LeftNode</a:t>
                </a:r>
                <a:r>
                  <a:rPr lang="en-US" altLang="zh-CN" sz="1600" dirty="0"/>
                  <a:t> </a:t>
                </a:r>
                <a:r>
                  <a:rPr lang="en-US" altLang="zh-CN" sz="1600" dirty="0" smtClean="0"/>
                  <a:t>&amp;&amp; </a:t>
                </a:r>
                <a:r>
                  <a:rPr lang="en-US" altLang="zh-CN" sz="1600" dirty="0"/>
                  <a:t>doesn't hit </a:t>
                </a:r>
                <a:r>
                  <a:rPr lang="en-US" altLang="zh-CN" sz="1600" dirty="0" err="1"/>
                  <a:t>RightNode</a:t>
                </a:r>
                <a:r>
                  <a:rPr lang="en-US" altLang="zh-CN" sz="1600" dirty="0" smtClean="0"/>
                  <a:t>)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          </a:t>
                </a:r>
                <a:r>
                  <a:rPr lang="en-US" altLang="zh-CN" sz="1600" dirty="0" err="1" smtClean="0"/>
                  <a:t>RayTreeIntersect</a:t>
                </a:r>
                <a:r>
                  <a:rPr lang="en-US" altLang="zh-CN" sz="1600" dirty="0" smtClean="0"/>
                  <a:t>(Ray</a:t>
                </a:r>
                <a:r>
                  <a:rPr lang="en-US" altLang="zh-CN" sz="1600" dirty="0"/>
                  <a:t>, </a:t>
                </a:r>
                <a:r>
                  <a:rPr lang="en-US" altLang="zh-CN" sz="1600" dirty="0" err="1"/>
                  <a:t>leftNode</a:t>
                </a:r>
                <a:r>
                  <a:rPr lang="en-US" altLang="zh-CN" sz="1600" dirty="0" smtClean="0"/>
                  <a:t>)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      else if </a:t>
                </a:r>
                <a:r>
                  <a:rPr lang="en-US" altLang="zh-CN" sz="1600" dirty="0"/>
                  <a:t>(Ray hits Right Node </a:t>
                </a:r>
                <a:r>
                  <a:rPr lang="en-US" altLang="zh-CN" sz="1600" dirty="0" smtClean="0"/>
                  <a:t>&amp;&amp; </a:t>
                </a:r>
                <a:r>
                  <a:rPr lang="en-US" altLang="zh-CN" sz="1600" dirty="0"/>
                  <a:t>doesn't hit Left Node</a:t>
                </a:r>
                <a:r>
                  <a:rPr lang="en-US" altLang="zh-CN" sz="1600" dirty="0" smtClean="0"/>
                  <a:t>)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          </a:t>
                </a:r>
                <a:r>
                  <a:rPr lang="en-US" altLang="zh-CN" sz="1600" dirty="0" err="1" smtClean="0"/>
                  <a:t>RayTreeIntersect</a:t>
                </a:r>
                <a:r>
                  <a:rPr lang="en-US" altLang="zh-CN" sz="1600" dirty="0" smtClean="0"/>
                  <a:t>(Ray</a:t>
                </a:r>
                <a:r>
                  <a:rPr lang="en-US" altLang="zh-CN" sz="1600" dirty="0"/>
                  <a:t>, </a:t>
                </a:r>
                <a:r>
                  <a:rPr lang="en-US" altLang="zh-CN" sz="1600" dirty="0" err="1"/>
                  <a:t>rightNode</a:t>
                </a:r>
                <a:r>
                  <a:rPr lang="en-US" altLang="zh-CN" sz="1600" dirty="0" smtClean="0"/>
                  <a:t>)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      else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          Near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/>
                      </a:rPr>
                      <m:t>←</m:t>
                    </m:r>
                  </m:oMath>
                </a14:m>
                <a:r>
                  <a:rPr lang="en-US" altLang="zh-CN" sz="1600" dirty="0"/>
                  <a:t>the nearer </a:t>
                </a:r>
                <a:r>
                  <a:rPr lang="en-US" altLang="zh-CN" sz="1600" dirty="0" err="1"/>
                  <a:t>subtree</a:t>
                </a:r>
                <a:r>
                  <a:rPr lang="en-US" altLang="zh-CN" sz="1600" dirty="0"/>
                  <a:t> in </a:t>
                </a:r>
                <a:r>
                  <a:rPr lang="en-US" altLang="zh-CN" sz="1600" dirty="0" smtClean="0"/>
                  <a:t>{</a:t>
                </a:r>
                <a:r>
                  <a:rPr lang="en-US" altLang="zh-CN" sz="1600" dirty="0" err="1" smtClean="0"/>
                  <a:t>LeftNode</a:t>
                </a:r>
                <a:r>
                  <a:rPr lang="en-US" altLang="zh-CN" sz="1600" dirty="0"/>
                  <a:t>, </a:t>
                </a:r>
                <a:r>
                  <a:rPr lang="en-US" altLang="zh-CN" sz="1600" dirty="0" err="1" smtClean="0"/>
                  <a:t>RightNode</a:t>
                </a:r>
                <a:r>
                  <a:rPr lang="en-US" altLang="zh-CN" sz="1600" dirty="0" smtClean="0"/>
                  <a:t>}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          Far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/>
                      </a:rPr>
                      <m:t>← </m:t>
                    </m:r>
                  </m:oMath>
                </a14:m>
                <a:r>
                  <a:rPr lang="en-US" altLang="zh-CN" sz="1600" dirty="0" smtClean="0"/>
                  <a:t>the </a:t>
                </a:r>
                <a:r>
                  <a:rPr lang="en-US" altLang="zh-CN" sz="1600" dirty="0"/>
                  <a:t>farther </a:t>
                </a:r>
                <a:r>
                  <a:rPr lang="en-US" altLang="zh-CN" sz="1600" dirty="0" err="1"/>
                  <a:t>subtree</a:t>
                </a:r>
                <a:r>
                  <a:rPr lang="en-US" altLang="zh-CN" sz="1600" dirty="0"/>
                  <a:t> in </a:t>
                </a:r>
                <a:r>
                  <a:rPr lang="en-US" altLang="zh-CN" sz="1600" dirty="0" smtClean="0"/>
                  <a:t>{</a:t>
                </a:r>
                <a:r>
                  <a:rPr lang="en-US" altLang="zh-CN" sz="1600" dirty="0" err="1" smtClean="0"/>
                  <a:t>LeftNode</a:t>
                </a:r>
                <a:r>
                  <a:rPr lang="en-US" altLang="zh-CN" sz="1600" dirty="0"/>
                  <a:t>, </a:t>
                </a:r>
                <a:r>
                  <a:rPr lang="en-US" altLang="zh-CN" sz="1600" dirty="0" err="1" smtClean="0"/>
                  <a:t>RightNode</a:t>
                </a:r>
                <a:r>
                  <a:rPr lang="en-US" altLang="zh-CN" sz="1600" dirty="0" smtClean="0"/>
                  <a:t>}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          </a:t>
                </a:r>
                <a:r>
                  <a:rPr lang="en-US" altLang="zh-CN" sz="1600" dirty="0" err="1" smtClean="0"/>
                  <a:t>RayTreeIntersect</a:t>
                </a:r>
                <a:r>
                  <a:rPr lang="en-US" altLang="zh-CN" sz="1600" dirty="0" smtClean="0"/>
                  <a:t>(Ray</a:t>
                </a:r>
                <a:r>
                  <a:rPr lang="en-US" altLang="zh-CN" sz="1600" dirty="0"/>
                  <a:t>, Near</a:t>
                </a:r>
                <a:r>
                  <a:rPr lang="en-US" altLang="zh-CN" sz="1600" dirty="0" smtClean="0"/>
                  <a:t>)</a:t>
                </a:r>
                <a:endParaRPr lang="en-US" altLang="zh-CN" sz="1600" dirty="0"/>
              </a:p>
              <a:p>
                <a:r>
                  <a:rPr lang="en-US" altLang="zh-CN" sz="1600" dirty="0"/>
                  <a:t>    </a:t>
                </a:r>
                <a:r>
                  <a:rPr lang="en-US" altLang="zh-CN" sz="1600" dirty="0" smtClean="0"/>
                  <a:t>            </a:t>
                </a:r>
                <a:r>
                  <a:rPr lang="en-US" altLang="zh-CN" sz="1600" dirty="0" err="1" smtClean="0"/>
                  <a:t>RayTreeIntersect</a:t>
                </a:r>
                <a:r>
                  <a:rPr lang="en-US" altLang="zh-CN" sz="1600" dirty="0" smtClean="0"/>
                  <a:t>(Ray</a:t>
                </a:r>
                <a:r>
                  <a:rPr lang="en-US" altLang="zh-CN" sz="1600" dirty="0"/>
                  <a:t>, Far</a:t>
                </a:r>
                <a:r>
                  <a:rPr lang="en-US" altLang="zh-CN" sz="1600" dirty="0" smtClean="0"/>
                  <a:t>)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t="-375" b="-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5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Build a BVH – Parallelism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Parallel </a:t>
            </a:r>
            <a:r>
              <a:rPr lang="en-US" altLang="zh-CN" dirty="0" smtClean="0"/>
              <a:t>invoke</a:t>
            </a:r>
          </a:p>
          <a:p>
            <a:pPr lvl="1"/>
            <a:r>
              <a:rPr lang="en-US" altLang="zh-CN" b="1" dirty="0" err="1" smtClean="0"/>
              <a:t>cilk_spawn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   </a:t>
            </a:r>
            <a:r>
              <a:rPr lang="en-US" altLang="zh-CN" dirty="0" err="1" smtClean="0"/>
              <a:t>buildBVH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leftNode</a:t>
            </a:r>
            <a:r>
              <a:rPr lang="en-US" altLang="zh-CN" dirty="0"/>
              <a:t>, </a:t>
            </a:r>
            <a:r>
              <a:rPr lang="en-US" altLang="zh-CN" dirty="0" err="1" smtClean="0"/>
              <a:t>leftTri</a:t>
            </a:r>
            <a:r>
              <a:rPr lang="en-US" altLang="zh-CN" dirty="0" smtClean="0"/>
              <a:t>);</a:t>
            </a:r>
            <a:endParaRPr lang="en-US" altLang="zh-CN" dirty="0"/>
          </a:p>
          <a:p>
            <a:pPr lvl="1"/>
            <a:r>
              <a:rPr lang="en-US" altLang="zh-CN" dirty="0" smtClean="0"/>
              <a:t>   </a:t>
            </a:r>
            <a:r>
              <a:rPr lang="en-US" altLang="zh-CN" dirty="0" err="1" smtClean="0"/>
              <a:t>buildBVH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rightNode</a:t>
            </a:r>
            <a:r>
              <a:rPr lang="en-US" altLang="zh-CN" dirty="0"/>
              <a:t>, </a:t>
            </a:r>
            <a:r>
              <a:rPr lang="en-US" altLang="zh-CN" dirty="0" err="1" smtClean="0"/>
              <a:t>rightTri</a:t>
            </a:r>
            <a:r>
              <a:rPr lang="en-US" altLang="zh-CN" dirty="0" smtClean="0"/>
              <a:t>);</a:t>
            </a:r>
            <a:endParaRPr lang="en-US" altLang="zh-CN" dirty="0"/>
          </a:p>
          <a:p>
            <a:pPr lvl="1"/>
            <a:r>
              <a:rPr lang="en-US" altLang="zh-CN" b="1" dirty="0" err="1" smtClean="0"/>
              <a:t>cilk_sync</a:t>
            </a:r>
            <a:r>
              <a:rPr lang="en-US" altLang="zh-CN" dirty="0" smtClean="0"/>
              <a:t>;</a:t>
            </a:r>
          </a:p>
          <a:p>
            <a:r>
              <a:rPr lang="en-US" altLang="zh-CN" dirty="0"/>
              <a:t>Parallel </a:t>
            </a:r>
            <a:r>
              <a:rPr lang="en-US" altLang="zh-CN" dirty="0" smtClean="0"/>
              <a:t>bucket sort</a:t>
            </a:r>
          </a:p>
          <a:p>
            <a:pPr lvl="1"/>
            <a:r>
              <a:rPr lang="en-US" altLang="zh-CN" b="1" dirty="0"/>
              <a:t>For each Processor Do</a:t>
            </a:r>
          </a:p>
          <a:p>
            <a:pPr lvl="2"/>
            <a:r>
              <a:rPr lang="en-US" altLang="zh-CN" dirty="0" smtClean="0"/>
              <a:t>Compute </a:t>
            </a:r>
            <a:r>
              <a:rPr lang="en-US" altLang="zh-CN" dirty="0"/>
              <a:t>the information (number, bounding </a:t>
            </a:r>
            <a:r>
              <a:rPr lang="en-US" altLang="zh-CN" dirty="0" smtClean="0"/>
              <a:t>box) of </a:t>
            </a:r>
            <a:r>
              <a:rPr lang="en-US" altLang="zh-CN" dirty="0"/>
              <a:t>each bucket separately in disjoint </a:t>
            </a:r>
            <a:r>
              <a:rPr lang="en-US" altLang="zh-CN" dirty="0" smtClean="0"/>
              <a:t>sets</a:t>
            </a:r>
            <a:endParaRPr lang="en-US" altLang="zh-CN" dirty="0"/>
          </a:p>
          <a:p>
            <a:pPr lvl="1"/>
            <a:r>
              <a:rPr lang="en-US" altLang="zh-CN" dirty="0" smtClean="0"/>
              <a:t>Combine </a:t>
            </a:r>
            <a:r>
              <a:rPr lang="en-US" altLang="zh-CN" dirty="0"/>
              <a:t>the information of different processors </a:t>
            </a:r>
            <a:r>
              <a:rPr lang="en-US" altLang="zh-CN" dirty="0" smtClean="0"/>
              <a:t>together</a:t>
            </a:r>
            <a:endParaRPr lang="en-US" altLang="zh-CN" dirty="0"/>
          </a:p>
          <a:p>
            <a:pPr lvl="1"/>
            <a:r>
              <a:rPr lang="en-US" altLang="zh-CN" b="1" dirty="0" smtClean="0"/>
              <a:t>For </a:t>
            </a:r>
            <a:r>
              <a:rPr lang="en-US" altLang="zh-CN" b="1" dirty="0"/>
              <a:t>each Processor </a:t>
            </a:r>
            <a:r>
              <a:rPr lang="en-US" altLang="zh-CN" b="1" dirty="0" smtClean="0"/>
              <a:t>Do</a:t>
            </a:r>
            <a:r>
              <a:rPr lang="en-US" altLang="zh-CN" dirty="0" smtClean="0"/>
              <a:t> </a:t>
            </a:r>
            <a:r>
              <a:rPr lang="en-US" altLang="zh-CN" dirty="0"/>
              <a:t>(Optional</a:t>
            </a:r>
            <a:r>
              <a:rPr lang="en-US" altLang="zh-CN" dirty="0" smtClean="0"/>
              <a:t>)</a:t>
            </a:r>
          </a:p>
          <a:p>
            <a:pPr lvl="2"/>
            <a:r>
              <a:rPr lang="en-US" altLang="zh-CN" dirty="0" smtClean="0"/>
              <a:t>Put </a:t>
            </a:r>
            <a:r>
              <a:rPr lang="en-US" altLang="zh-CN" dirty="0"/>
              <a:t>the triangles into their positions </a:t>
            </a:r>
            <a:r>
              <a:rPr lang="en-US" altLang="zh-CN" dirty="0" smtClean="0"/>
              <a:t>separately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79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 a BVH – Parallelism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 smtClean="0"/>
                  <a:t>Algorithm </a:t>
                </a:r>
                <a:r>
                  <a:rPr lang="en-US" altLang="zh-CN" dirty="0"/>
                  <a:t>4: Parallel </a:t>
                </a:r>
                <a:r>
                  <a:rPr lang="en-US" altLang="zh-CN" dirty="0" err="1" smtClean="0"/>
                  <a:t>BuildBVH</a:t>
                </a:r>
                <a:endParaRPr lang="en-US" altLang="zh-CN" dirty="0"/>
              </a:p>
              <a:p>
                <a:r>
                  <a:rPr lang="en-US" altLang="zh-CN" dirty="0" smtClean="0"/>
                  <a:t>void </a:t>
                </a:r>
                <a:r>
                  <a:rPr lang="en-US" altLang="zh-CN" dirty="0" err="1" smtClean="0"/>
                  <a:t>buildBVHParallel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curNode</a:t>
                </a:r>
                <a:r>
                  <a:rPr lang="en-US" altLang="zh-CN" dirty="0"/>
                  <a:t>, </a:t>
                </a:r>
                <a:r>
                  <a:rPr lang="en-US" altLang="zh-CN" dirty="0" err="1" smtClean="0"/>
                  <a:t>setTri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en-US" altLang="zh-CN" dirty="0"/>
                  <a:t>set </a:t>
                </a:r>
                <a:r>
                  <a:rPr lang="en-US" altLang="zh-CN" dirty="0" smtClean="0"/>
                  <a:t>N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←</m:t>
                    </m:r>
                  </m:oMath>
                </a14:m>
                <a:r>
                  <a:rPr lang="en-US" altLang="zh-CN" dirty="0"/>
                  <a:t>|</a:t>
                </a:r>
                <a:r>
                  <a:rPr lang="en-US" altLang="zh-CN" dirty="0" err="1"/>
                  <a:t>setTri</a:t>
                </a:r>
                <a:r>
                  <a:rPr lang="en-US" altLang="zh-CN" dirty="0" smtClean="0"/>
                  <a:t>| </a:t>
                </a:r>
              </a:p>
              <a:p>
                <a:pPr lvl="1"/>
                <a:r>
                  <a:rPr lang="en-US" altLang="zh-CN" dirty="0" smtClean="0"/>
                  <a:t>if (N&lt;threshold) </a:t>
                </a:r>
                <a:r>
                  <a:rPr lang="en-US" altLang="zh-CN" dirty="0" err="1" smtClean="0"/>
                  <a:t>buildBVH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curNode</a:t>
                </a:r>
                <a:r>
                  <a:rPr lang="en-US" altLang="zh-CN" dirty="0"/>
                  <a:t>, </a:t>
                </a:r>
                <a:r>
                  <a:rPr lang="en-US" altLang="zh-CN" dirty="0" err="1" smtClean="0"/>
                  <a:t>setTri</a:t>
                </a:r>
                <a:r>
                  <a:rPr lang="en-US" altLang="zh-CN" dirty="0" smtClean="0"/>
                  <a:t>);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𝑏𝑒𝑠𝑡𝐶𝑢𝑡</m:t>
                    </m:r>
                    <m:r>
                      <a:rPr lang="en-US" altLang="zh-CN" i="1" dirty="0" smtClean="0">
                        <a:latin typeface="Cambria Math"/>
                      </a:rPr>
                      <m:t>←∞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Get </a:t>
                </a:r>
                <a:r>
                  <a:rPr lang="en-US" altLang="zh-CN" dirty="0" err="1" smtClean="0"/>
                  <a:t>orderX</a:t>
                </a:r>
                <a:r>
                  <a:rPr lang="en-US" altLang="zh-CN" dirty="0" smtClean="0"/>
                  <a:t>, </a:t>
                </a:r>
                <a:r>
                  <a:rPr lang="en-US" altLang="zh-CN" dirty="0" err="1" smtClean="0"/>
                  <a:t>orderY</a:t>
                </a:r>
                <a:r>
                  <a:rPr lang="en-US" altLang="zh-CN" dirty="0" smtClean="0"/>
                  <a:t>, </a:t>
                </a:r>
                <a:r>
                  <a:rPr lang="en-US" altLang="zh-CN" dirty="0" err="1" smtClean="0"/>
                  <a:t>orderZ</a:t>
                </a:r>
                <a:endParaRPr lang="en-US" altLang="zh-CN" dirty="0"/>
              </a:p>
              <a:p>
                <a:pPr lvl="1"/>
                <a:r>
                  <a:rPr lang="en-US" altLang="zh-CN" b="1" i="0" dirty="0" smtClean="0">
                    <a:latin typeface="+mj-lt"/>
                  </a:rPr>
                  <a:t>Parallel Do</a:t>
                </a:r>
                <a:r>
                  <a:rPr lang="en-US" altLang="zh-CN" dirty="0" smtClean="0"/>
                  <a:t>:</a:t>
                </a:r>
              </a:p>
              <a:p>
                <a:pPr lvl="2"/>
                <a:r>
                  <a:rPr lang="en-US" altLang="zh-CN" dirty="0" smtClean="0"/>
                  <a:t>Update </a:t>
                </a:r>
                <a:r>
                  <a:rPr lang="en-US" altLang="zh-CN" dirty="0" err="1" smtClean="0"/>
                  <a:t>bestCut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by all possible cut in </a:t>
                </a:r>
                <a:r>
                  <a:rPr lang="en-US" altLang="zh-CN" dirty="0" err="1" smtClean="0"/>
                  <a:t>orderX</a:t>
                </a:r>
                <a:r>
                  <a:rPr lang="en-US" altLang="zh-CN" dirty="0" smtClean="0"/>
                  <a:t>;</a:t>
                </a:r>
              </a:p>
              <a:p>
                <a:pPr lvl="2"/>
                <a:r>
                  <a:rPr lang="en-US" altLang="zh-CN" dirty="0" smtClean="0"/>
                  <a:t>Update </a:t>
                </a:r>
                <a:r>
                  <a:rPr lang="en-US" altLang="zh-CN" dirty="0" err="1" smtClean="0"/>
                  <a:t>bestCut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by all possible cut in </a:t>
                </a:r>
                <a:r>
                  <a:rPr lang="en-US" altLang="zh-CN" dirty="0" err="1" smtClean="0"/>
                  <a:t>orderY</a:t>
                </a:r>
                <a:r>
                  <a:rPr lang="en-US" altLang="zh-CN" dirty="0" smtClean="0"/>
                  <a:t>;</a:t>
                </a:r>
              </a:p>
              <a:p>
                <a:pPr lvl="2"/>
                <a:r>
                  <a:rPr lang="en-US" altLang="zh-CN" dirty="0" smtClean="0"/>
                  <a:t>Update </a:t>
                </a:r>
                <a:r>
                  <a:rPr lang="en-US" altLang="zh-CN" dirty="0" err="1" smtClean="0"/>
                  <a:t>bestCut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by all possible cut in </a:t>
                </a:r>
                <a:r>
                  <a:rPr lang="en-US" altLang="zh-CN" dirty="0" err="1" smtClean="0"/>
                  <a:t>orderZ</a:t>
                </a:r>
                <a:r>
                  <a:rPr lang="en-US" altLang="zh-CN" dirty="0" smtClean="0"/>
                  <a:t>;</a:t>
                </a:r>
              </a:p>
              <a:p>
                <a:pPr lvl="1"/>
                <a:r>
                  <a:rPr lang="en-US" altLang="zh-CN" b="1" dirty="0" smtClean="0"/>
                  <a:t>Parallel Split</a:t>
                </a:r>
                <a:r>
                  <a:rPr lang="en-US" altLang="zh-CN" dirty="0" smtClean="0"/>
                  <a:t> {</a:t>
                </a:r>
                <a:r>
                  <a:rPr lang="en-US" altLang="zh-CN" dirty="0" err="1" smtClean="0"/>
                  <a:t>setTri</a:t>
                </a:r>
                <a:r>
                  <a:rPr lang="en-US" altLang="zh-CN" dirty="0" smtClean="0"/>
                  <a:t>} </a:t>
                </a:r>
                <a:r>
                  <a:rPr lang="en-US" altLang="zh-CN" dirty="0"/>
                  <a:t>into </a:t>
                </a:r>
                <a:r>
                  <a:rPr lang="en-US" altLang="zh-CN" dirty="0" smtClean="0"/>
                  <a:t>{</a:t>
                </a:r>
                <a:r>
                  <a:rPr lang="en-US" altLang="zh-CN" dirty="0" err="1" smtClean="0"/>
                  <a:t>leftTri</a:t>
                </a:r>
                <a:r>
                  <a:rPr lang="en-US" altLang="zh-CN" dirty="0" smtClean="0"/>
                  <a:t>} </a:t>
                </a:r>
                <a:r>
                  <a:rPr lang="en-US" altLang="zh-CN" dirty="0"/>
                  <a:t>and </a:t>
                </a:r>
                <a:r>
                  <a:rPr lang="en-US" altLang="zh-CN" dirty="0" smtClean="0"/>
                  <a:t>{</a:t>
                </a:r>
                <a:r>
                  <a:rPr lang="en-US" altLang="zh-CN" dirty="0" err="1" smtClean="0"/>
                  <a:t>rightTri</a:t>
                </a:r>
                <a:r>
                  <a:rPr lang="en-US" altLang="zh-CN" dirty="0" smtClean="0"/>
                  <a:t>} </a:t>
                </a:r>
                <a:r>
                  <a:rPr lang="en-US" altLang="zh-CN" dirty="0"/>
                  <a:t>in </a:t>
                </a:r>
                <a:r>
                  <a:rPr lang="en-US" altLang="zh-CN" dirty="0" smtClean="0"/>
                  <a:t>order;</a:t>
                </a:r>
              </a:p>
              <a:p>
                <a:pPr lvl="1"/>
                <a:r>
                  <a:rPr lang="en-US" altLang="zh-CN" b="1" dirty="0" err="1" smtClean="0"/>
                  <a:t>cilk_spawn</a:t>
                </a:r>
                <a:r>
                  <a:rPr lang="en-US" altLang="zh-CN" dirty="0" smtClean="0"/>
                  <a:t> </a:t>
                </a:r>
                <a:r>
                  <a:rPr lang="en-US" altLang="zh-CN" dirty="0" err="1" smtClean="0"/>
                  <a:t>buildBVH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leftNode</a:t>
                </a:r>
                <a:r>
                  <a:rPr lang="en-US" altLang="zh-CN" dirty="0"/>
                  <a:t>, </a:t>
                </a:r>
                <a:r>
                  <a:rPr lang="en-US" altLang="zh-CN" dirty="0" err="1" smtClean="0"/>
                  <a:t>leftTri</a:t>
                </a:r>
                <a:r>
                  <a:rPr lang="en-US" altLang="zh-CN" dirty="0" smtClean="0"/>
                  <a:t>);</a:t>
                </a:r>
              </a:p>
              <a:p>
                <a:pPr lvl="2"/>
                <a:r>
                  <a:rPr lang="en-US" altLang="zh-CN" dirty="0" err="1" smtClean="0"/>
                  <a:t>buildBVH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rightNode</a:t>
                </a:r>
                <a:r>
                  <a:rPr lang="en-US" altLang="zh-CN" dirty="0"/>
                  <a:t>, </a:t>
                </a:r>
                <a:r>
                  <a:rPr lang="en-US" altLang="zh-CN" dirty="0" err="1" smtClean="0"/>
                  <a:t>rightTri</a:t>
                </a:r>
                <a:r>
                  <a:rPr lang="en-US" altLang="zh-CN" dirty="0" smtClean="0"/>
                  <a:t>);</a:t>
                </a:r>
              </a:p>
              <a:p>
                <a:pPr lvl="1"/>
                <a:r>
                  <a:rPr lang="en-US" altLang="zh-CN" b="1" dirty="0" err="1" smtClean="0"/>
                  <a:t>cilk_sync</a:t>
                </a:r>
                <a:r>
                  <a:rPr lang="en-US" altLang="zh-CN" dirty="0" smtClean="0"/>
                  <a:t>;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245" t="-751" r="-735" b="-1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25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Model from</a:t>
            </a:r>
            <a:r>
              <a:rPr lang="en-US" altLang="zh-CN" sz="2000" dirty="0"/>
              <a:t>: http://graphics.stanford.edu/data/3Dscanrep/</a:t>
            </a:r>
            <a:endParaRPr lang="en-US" altLang="zh-CN" sz="2000" dirty="0" smtClean="0"/>
          </a:p>
          <a:p>
            <a:r>
              <a:rPr lang="en-US" altLang="zh-CN" sz="2000" dirty="0" smtClean="0"/>
              <a:t>For building a BVH</a:t>
            </a:r>
          </a:p>
          <a:p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327176"/>
              </p:ext>
            </p:extLst>
          </p:nvPr>
        </p:nvGraphicFramePr>
        <p:xfrm>
          <a:off x="467544" y="2492896"/>
          <a:ext cx="8352925" cy="1831932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932908"/>
                <a:gridCol w="1725812"/>
                <a:gridCol w="1656779"/>
                <a:gridCol w="1656779"/>
                <a:gridCol w="1380647"/>
              </a:tblGrid>
              <a:tr h="4245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model name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number of triangles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 err="1">
                          <a:effectLst/>
                        </a:rPr>
                        <a:t>sequencial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paralleled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speed-up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</a:tr>
              <a:tr h="4245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Crytek Sponza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132267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 dirty="0">
                          <a:effectLst/>
                        </a:rPr>
                        <a:t>1.574948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0.355206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 dirty="0">
                          <a:effectLst/>
                        </a:rPr>
                        <a:t>4.4339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</a:tr>
              <a:tr h="4245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Chinese Dragon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871306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11.75276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2.399263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4.898489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</a:tr>
              <a:tr h="4245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Happy Buddha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 dirty="0">
                          <a:effectLst/>
                        </a:rPr>
                        <a:t>1087474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15.11632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3.479823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 dirty="0">
                          <a:effectLst/>
                        </a:rPr>
                        <a:t>4.34399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6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Model from</a:t>
            </a:r>
            <a:r>
              <a:rPr lang="en-US" altLang="zh-CN" sz="2000" dirty="0"/>
              <a:t>: http://graphics.stanford.edu/data/3Dscanrep/</a:t>
            </a:r>
            <a:endParaRPr lang="en-US" altLang="zh-CN" sz="2000" dirty="0" smtClean="0"/>
          </a:p>
          <a:p>
            <a:r>
              <a:rPr lang="en-US" altLang="zh-CN" sz="2000" dirty="0" smtClean="0"/>
              <a:t>For building a BVH</a:t>
            </a:r>
          </a:p>
          <a:p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278901"/>
              </p:ext>
            </p:extLst>
          </p:nvPr>
        </p:nvGraphicFramePr>
        <p:xfrm>
          <a:off x="467544" y="2492896"/>
          <a:ext cx="8352925" cy="1831932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932908"/>
                <a:gridCol w="1725812"/>
                <a:gridCol w="1656779"/>
                <a:gridCol w="1656779"/>
                <a:gridCol w="1380647"/>
              </a:tblGrid>
              <a:tr h="4245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model name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number of triangles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 err="1">
                          <a:effectLst/>
                        </a:rPr>
                        <a:t>sequencial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paralleled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speed-up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</a:tr>
              <a:tr h="4245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Crytek Sponza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132267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 dirty="0">
                          <a:effectLst/>
                        </a:rPr>
                        <a:t>1.574948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0.355206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 dirty="0">
                          <a:effectLst/>
                        </a:rPr>
                        <a:t>4.4339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</a:tr>
              <a:tr h="4245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Chinese Dragon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871306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11.75276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2.399263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4.898489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</a:tr>
              <a:tr h="4245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Happy Buddha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 dirty="0">
                          <a:effectLst/>
                        </a:rPr>
                        <a:t>1087474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15.11632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>
                          <a:effectLst/>
                        </a:rPr>
                        <a:t>3.479823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u="none" strike="noStrike" dirty="0">
                          <a:effectLst/>
                        </a:rPr>
                        <a:t>4.34399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8498145"/>
              </p:ext>
            </p:extLst>
          </p:nvPr>
        </p:nvGraphicFramePr>
        <p:xfrm>
          <a:off x="1619672" y="2420888"/>
          <a:ext cx="576064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939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For ray tracer: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948472"/>
              </p:ext>
            </p:extLst>
          </p:nvPr>
        </p:nvGraphicFramePr>
        <p:xfrm>
          <a:off x="0" y="2204864"/>
          <a:ext cx="9144002" cy="2505075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06286"/>
                <a:gridCol w="1306286"/>
                <a:gridCol w="1306286"/>
                <a:gridCol w="1306286"/>
                <a:gridCol w="1306286"/>
                <a:gridCol w="1306286"/>
                <a:gridCol w="1306286"/>
              </a:tblGrid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model name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resolution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focal length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g++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openmp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cilk++, 1 thread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cilk++, 4 threads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>
                          <a:effectLst/>
                        </a:rPr>
                        <a:t>800*600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6mm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3.212083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1.877977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11.0706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3.29703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 dirty="0" smtClean="0">
                          <a:effectLst/>
                        </a:rPr>
                        <a:t>800*600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13mm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9.91627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5.761973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34.19067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9.860459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combo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 dirty="0" smtClean="0">
                          <a:effectLst/>
                        </a:rPr>
                        <a:t>800*600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6mm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35.72907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19.93217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117.8203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33.05656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combo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 dirty="0" smtClean="0">
                          <a:effectLst/>
                        </a:rPr>
                        <a:t>800*600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13mm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48.44558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27.7024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162.4477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48.5733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head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>
                          <a:effectLst/>
                        </a:rPr>
                        <a:t>1920*1080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6mm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62.55285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34.93843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204.5045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56.2839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head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 dirty="0" smtClean="0">
                          <a:effectLst/>
                        </a:rPr>
                        <a:t>1920*1080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13mm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56.98803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31.9601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183.5668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52.18083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03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Ray tracing: a popular rendering </a:t>
            </a:r>
            <a:r>
              <a:rPr lang="en-US" altLang="zh-CN" dirty="0" smtClean="0"/>
              <a:t>method</a:t>
            </a:r>
          </a:p>
          <a:p>
            <a:r>
              <a:rPr lang="en-US" altLang="zh-CN" dirty="0"/>
              <a:t>Traditional </a:t>
            </a:r>
            <a:r>
              <a:rPr lang="en-US" altLang="zh-CN" dirty="0" smtClean="0"/>
              <a:t>algorithms: only </a:t>
            </a:r>
            <a:r>
              <a:rPr lang="en-US" altLang="zh-CN" dirty="0"/>
              <a:t>handle static </a:t>
            </a:r>
            <a:r>
              <a:rPr lang="en-US" altLang="zh-CN" dirty="0" smtClean="0"/>
              <a:t>scenes</a:t>
            </a:r>
          </a:p>
          <a:p>
            <a:pPr lvl="1"/>
            <a:r>
              <a:rPr lang="en-US" altLang="zh-CN" dirty="0" smtClean="0"/>
              <a:t>Still images, film, television </a:t>
            </a:r>
            <a:r>
              <a:rPr lang="en-US" altLang="zh-CN" dirty="0"/>
              <a:t>visual </a:t>
            </a:r>
            <a:r>
              <a:rPr lang="en-US" altLang="zh-CN" dirty="0" smtClean="0"/>
              <a:t>effects</a:t>
            </a:r>
          </a:p>
          <a:p>
            <a:pPr lvl="1"/>
            <a:r>
              <a:rPr lang="en-US" altLang="zh-CN" dirty="0" smtClean="0"/>
              <a:t>More </a:t>
            </a:r>
            <a:r>
              <a:rPr lang="en-US" altLang="zh-CN" dirty="0"/>
              <a:t>poorly suited for real-time applications like video games</a:t>
            </a:r>
            <a:endParaRPr lang="en-US" altLang="zh-CN" dirty="0" smtClean="0"/>
          </a:p>
          <a:p>
            <a:r>
              <a:rPr lang="en-US" altLang="zh-CN" dirty="0" smtClean="0"/>
              <a:t>In </a:t>
            </a:r>
            <a:r>
              <a:rPr lang="en-US" altLang="zh-CN" dirty="0"/>
              <a:t>recent years, some techniques have been presented to handle deformable </a:t>
            </a:r>
            <a:r>
              <a:rPr lang="en-US" altLang="zh-CN" dirty="0" smtClean="0"/>
              <a:t>scenes</a:t>
            </a:r>
          </a:p>
          <a:p>
            <a:pPr lvl="1"/>
            <a:r>
              <a:rPr lang="en-US" altLang="zh-CN" dirty="0" smtClean="0"/>
              <a:t>Specially-designed data structure</a:t>
            </a:r>
          </a:p>
          <a:p>
            <a:pPr lvl="2"/>
            <a:r>
              <a:rPr lang="en-US" altLang="zh-CN" dirty="0" smtClean="0"/>
              <a:t>BVH, </a:t>
            </a:r>
            <a:r>
              <a:rPr lang="en-US" altLang="zh-CN" dirty="0" err="1" smtClean="0"/>
              <a:t>kd</a:t>
            </a:r>
            <a:r>
              <a:rPr lang="en-US" altLang="zh-CN" dirty="0" smtClean="0"/>
              <a:t>-tree</a:t>
            </a:r>
          </a:p>
          <a:p>
            <a:pPr lvl="1"/>
            <a:r>
              <a:rPr lang="en-US" altLang="zh-CN" dirty="0" smtClean="0"/>
              <a:t>Using </a:t>
            </a:r>
            <a:r>
              <a:rPr lang="en-US" altLang="zh-CN" dirty="0"/>
              <a:t>parallel </a:t>
            </a:r>
            <a:r>
              <a:rPr lang="en-US" altLang="zh-CN" dirty="0" smtClean="0"/>
              <a:t>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96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For ray tracer: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001743"/>
              </p:ext>
            </p:extLst>
          </p:nvPr>
        </p:nvGraphicFramePr>
        <p:xfrm>
          <a:off x="0" y="2204864"/>
          <a:ext cx="9144002" cy="2505075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06286"/>
                <a:gridCol w="1306286"/>
                <a:gridCol w="1306286"/>
                <a:gridCol w="1306286"/>
                <a:gridCol w="1306286"/>
                <a:gridCol w="1306286"/>
                <a:gridCol w="1306286"/>
              </a:tblGrid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model name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resolution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focal length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g++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openmp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cilk++, 1 thread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cilk++, 4 threads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>
                          <a:effectLst/>
                        </a:rPr>
                        <a:t>800*600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6mm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3.212083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1.877977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11.0706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3.29703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 dirty="0" smtClean="0">
                          <a:effectLst/>
                        </a:rPr>
                        <a:t>800*600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13mm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9.91627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5.761973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34.19067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9.860459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combo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 dirty="0" smtClean="0">
                          <a:effectLst/>
                        </a:rPr>
                        <a:t>800*600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6mm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35.72907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19.93217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117.8203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33.05656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combo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 dirty="0" smtClean="0">
                          <a:effectLst/>
                        </a:rPr>
                        <a:t>800*600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13mm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48.44558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27.7024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162.4477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48.5733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head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>
                          <a:effectLst/>
                        </a:rPr>
                        <a:t>1920*1080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6mm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62.55285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34.93843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204.5045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56.2839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head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000" u="none" strike="noStrike" dirty="0" smtClean="0">
                          <a:effectLst/>
                        </a:rPr>
                        <a:t>1920*1080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13mm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56.98803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31.9601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183.5668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52.18083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320816"/>
              </p:ext>
            </p:extLst>
          </p:nvPr>
        </p:nvGraphicFramePr>
        <p:xfrm>
          <a:off x="1043608" y="1412776"/>
          <a:ext cx="6912768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92755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95736" y="620688"/>
            <a:ext cx="43204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Thank You!</a:t>
            </a:r>
          </a:p>
          <a:p>
            <a:pPr algn="ctr"/>
            <a:r>
              <a:rPr lang="en-US" altLang="zh-CN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Q&amp;A</a:t>
            </a:r>
            <a:endParaRPr lang="zh-CN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556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6"/>
            <a:ext cx="6498166" cy="487362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7095795" cy="53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6971928" cy="52289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6971928" cy="52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3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1412776"/>
            <a:ext cx="8814488" cy="4958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1591703"/>
            <a:ext cx="8892480" cy="50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9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Triangle </a:t>
            </a:r>
            <a:r>
              <a:rPr lang="en-US" altLang="zh-CN" dirty="0"/>
              <a:t>Mesh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collection of vertices, edges and faces that defines the shape of a polyhedral object in 3D computer graphics and solid </a:t>
            </a:r>
            <a:r>
              <a:rPr lang="en-US" altLang="zh-CN" dirty="0" smtClean="0"/>
              <a:t>modeling</a:t>
            </a:r>
          </a:p>
          <a:p>
            <a:r>
              <a:rPr lang="en-US" altLang="zh-CN" dirty="0"/>
              <a:t>The faces usually consist of triangles, quadrilaterals or other simple convex </a:t>
            </a:r>
            <a:r>
              <a:rPr lang="en-US" altLang="zh-CN" dirty="0" smtClean="0"/>
              <a:t>polygons</a:t>
            </a:r>
          </a:p>
          <a:p>
            <a:r>
              <a:rPr lang="en-US" altLang="zh-CN" dirty="0" smtClean="0"/>
              <a:t>We </a:t>
            </a:r>
            <a:r>
              <a:rPr lang="en-US" altLang="zh-CN" dirty="0"/>
              <a:t>use polygon meshes only consisting of triangles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063" y="4077072"/>
            <a:ext cx="3230901" cy="19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9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Ray Tracing -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Tracing </a:t>
            </a:r>
            <a:r>
              <a:rPr lang="en-US" altLang="zh-CN" dirty="0"/>
              <a:t>a path from an imaginary eye through each </a:t>
            </a:r>
            <a:r>
              <a:rPr lang="en-US" altLang="zh-CN" dirty="0" smtClean="0"/>
              <a:t>pixel</a:t>
            </a:r>
            <a:r>
              <a:rPr lang="en-US" altLang="zh-CN" dirty="0"/>
              <a:t> in a virtual screen, and calculating the </a:t>
            </a:r>
            <a:r>
              <a:rPr lang="en-US" altLang="zh-CN" dirty="0" smtClean="0"/>
              <a:t>color </a:t>
            </a:r>
            <a:r>
              <a:rPr lang="en-US" altLang="zh-CN" dirty="0"/>
              <a:t>of the object visible through </a:t>
            </a:r>
            <a:r>
              <a:rPr lang="en-US" altLang="zh-CN" dirty="0" smtClean="0"/>
              <a:t>it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74" y="2852936"/>
            <a:ext cx="5695426" cy="3787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06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Ray Tracing -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 dirty="0" err="1" smtClean="0"/>
                  <a:t>Algoritm</a:t>
                </a:r>
                <a:r>
                  <a:rPr lang="en-US" altLang="zh-CN" b="1" dirty="0" smtClean="0"/>
                  <a:t>: </a:t>
                </a:r>
                <a:r>
                  <a:rPr lang="en-US" altLang="zh-CN" b="1" dirty="0"/>
                  <a:t>Ray </a:t>
                </a:r>
                <a:r>
                  <a:rPr lang="en-US" altLang="zh-CN" b="1" dirty="0" smtClean="0"/>
                  <a:t>Tracing</a:t>
                </a:r>
                <a:endParaRPr lang="en-US" altLang="zh-CN" b="1" dirty="0"/>
              </a:p>
              <a:p>
                <a:r>
                  <a:rPr lang="en-US" altLang="zh-CN" dirty="0" err="1" smtClean="0"/>
                  <a:t>TracingIntersectColor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vBeginPoint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vDirection</a:t>
                </a:r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en-US" altLang="zh-CN" dirty="0" smtClean="0"/>
                  <a:t>Determine </a:t>
                </a:r>
                <a:r>
                  <a:rPr lang="en-US" altLang="zh-CN" dirty="0" err="1"/>
                  <a:t>IntersectPoint</a:t>
                </a:r>
                <a:r>
                  <a:rPr lang="en-US" altLang="zh-CN" dirty="0" smtClean="0"/>
                  <a:t>;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en-US" altLang="zh-CN" dirty="0" smtClean="0"/>
                  <a:t>Color </a:t>
                </a:r>
                <a:r>
                  <a:rPr lang="en-US" altLang="zh-CN" dirty="0"/>
                  <a:t>= ambient color; </a:t>
                </a:r>
              </a:p>
              <a:p>
                <a:r>
                  <a:rPr lang="en-US" altLang="zh-CN" dirty="0"/>
                  <a:t>    </a:t>
                </a:r>
                <a:r>
                  <a:rPr lang="en-US" altLang="zh-CN" dirty="0" smtClean="0"/>
                  <a:t>for </a:t>
                </a:r>
                <a:r>
                  <a:rPr lang="en-US" altLang="zh-CN" dirty="0"/>
                  <a:t>each light </a:t>
                </a:r>
              </a:p>
              <a:p>
                <a:r>
                  <a:rPr lang="en-US" altLang="zh-CN" dirty="0"/>
                  <a:t>     </a:t>
                </a:r>
                <a:r>
                  <a:rPr lang="en-US" altLang="zh-CN" dirty="0" smtClean="0"/>
                  <a:t>    color </a:t>
                </a:r>
                <a:r>
                  <a:rPr lang="en-US" altLang="zh-CN" dirty="0"/>
                  <a:t>+= local shading term</a:t>
                </a:r>
                <a:r>
                  <a:rPr lang="en-US" altLang="zh-CN" dirty="0" smtClean="0"/>
                  <a:t>;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en-US" altLang="zh-CN" dirty="0" smtClean="0"/>
                  <a:t> if </a:t>
                </a:r>
                <a:r>
                  <a:rPr lang="en-US" altLang="zh-CN" dirty="0"/>
                  <a:t>(surface is reflective</a:t>
                </a:r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en-US" altLang="zh-CN" dirty="0" smtClean="0"/>
                  <a:t>     color </a:t>
                </a:r>
                <a:r>
                  <a:rPr lang="en-US" altLang="zh-CN" dirty="0"/>
                  <a:t>+= reflect </a:t>
                </a:r>
                <a:r>
                  <a:rPr lang="en-US" altLang="zh-CN" dirty="0" smtClean="0"/>
                  <a:t>Coefficient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×</m:t>
                    </m:r>
                    <m:r>
                      <a:rPr lang="en-US" altLang="zh-CN" b="0" i="0" smtClean="0">
                        <a:latin typeface="Cambria Math"/>
                      </a:rPr>
                      <m:t>                   </m:t>
                    </m:r>
                  </m:oMath>
                </a14:m>
                <a:r>
                  <a:rPr lang="en-US" altLang="zh-CN" dirty="0" smtClean="0"/>
                  <a:t>IntersectColor(InterPoint</a:t>
                </a:r>
                <a:r>
                  <a:rPr lang="en-US" altLang="zh-CN" dirty="0"/>
                  <a:t>, </a:t>
                </a:r>
                <a:r>
                  <a:rPr lang="en-US" altLang="zh-CN" dirty="0" err="1" smtClean="0"/>
                  <a:t>ReflectRay</a:t>
                </a:r>
                <a:r>
                  <a:rPr lang="en-US" altLang="zh-CN" dirty="0" smtClean="0"/>
                  <a:t>);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en-US" altLang="zh-CN" dirty="0" smtClean="0"/>
                  <a:t>return </a:t>
                </a:r>
                <a:r>
                  <a:rPr lang="en-US" altLang="zh-CN" dirty="0"/>
                  <a:t>color</a:t>
                </a:r>
                <a:r>
                  <a:rPr lang="en-US" altLang="zh-CN" dirty="0" smtClean="0"/>
                  <a:t>;</a:t>
                </a:r>
              </a:p>
              <a:p>
                <a:r>
                  <a:rPr lang="en-US" altLang="zh-CN" b="1" dirty="0" smtClean="0"/>
                  <a:t>//Call this function in parallelism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001" b="-1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Bounding Volume Hierarchy (BVH)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tree structure on a set of geometric </a:t>
            </a:r>
            <a:r>
              <a:rPr lang="en-US" altLang="zh-CN" dirty="0" smtClean="0"/>
              <a:t>objects</a:t>
            </a:r>
          </a:p>
          <a:p>
            <a:r>
              <a:rPr lang="en-US" altLang="zh-CN" dirty="0"/>
              <a:t>All geometric objects are wrapped in bounding volumes that form the leaf nodes of the </a:t>
            </a:r>
            <a:r>
              <a:rPr lang="en-US" altLang="zh-CN" dirty="0" smtClean="0"/>
              <a:t>tree</a:t>
            </a:r>
          </a:p>
          <a:p>
            <a:r>
              <a:rPr lang="en-US" altLang="zh-CN" dirty="0" smtClean="0"/>
              <a:t>Build </a:t>
            </a:r>
            <a:r>
              <a:rPr lang="en-US" altLang="zh-CN" dirty="0"/>
              <a:t>it recursively and update the bound of each </a:t>
            </a:r>
            <a:r>
              <a:rPr lang="en-US" altLang="zh-CN" dirty="0" smtClean="0"/>
              <a:t>node</a:t>
            </a:r>
          </a:p>
          <a:p>
            <a:pPr lvl="1"/>
            <a:r>
              <a:rPr lang="en-US" altLang="zh-CN" dirty="0" smtClean="0"/>
              <a:t>As </a:t>
            </a:r>
            <a:r>
              <a:rPr lang="en-US" altLang="zh-CN" dirty="0"/>
              <a:t>long as there are more than one triangle in it, we will split </a:t>
            </a:r>
            <a:r>
              <a:rPr lang="en-US" altLang="zh-CN" dirty="0" smtClean="0"/>
              <a:t>it</a:t>
            </a:r>
          </a:p>
          <a:p>
            <a:pPr lvl="1"/>
            <a:r>
              <a:rPr lang="en-US" altLang="zh-CN" dirty="0" smtClean="0"/>
              <a:t>Calculate </a:t>
            </a:r>
            <a:r>
              <a:rPr lang="en-US" altLang="zh-CN" dirty="0"/>
              <a:t>the bound of each node by combining its two sub-nodes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6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1355</TotalTime>
  <Words>1181</Words>
  <Application>Microsoft Office PowerPoint</Application>
  <PresentationFormat>全屏显示(4:3)</PresentationFormat>
  <Paragraphs>279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凸显</vt:lpstr>
      <vt:lpstr>High Performance Ray Tracing</vt:lpstr>
      <vt:lpstr>Overview</vt:lpstr>
      <vt:lpstr>Result</vt:lpstr>
      <vt:lpstr>Result</vt:lpstr>
      <vt:lpstr>Result</vt:lpstr>
      <vt:lpstr>Triangle Mesh</vt:lpstr>
      <vt:lpstr>Ray Tracing - Algorithm</vt:lpstr>
      <vt:lpstr>Ray Tracing - Algorithm</vt:lpstr>
      <vt:lpstr>Bounding Volume Hierarchy (BVH)</vt:lpstr>
      <vt:lpstr>SAH-Based BVH</vt:lpstr>
      <vt:lpstr>SAH-Based BVH</vt:lpstr>
      <vt:lpstr>Building a BVH - Approximation</vt:lpstr>
      <vt:lpstr>Build a BVH – Pseudo-code</vt:lpstr>
      <vt:lpstr>Ray Tracing - Traversal in BVH</vt:lpstr>
      <vt:lpstr>Build a BVH – Parallelism </vt:lpstr>
      <vt:lpstr>Build a BVH – Parallelism </vt:lpstr>
      <vt:lpstr>Result</vt:lpstr>
      <vt:lpstr>Result</vt:lpstr>
      <vt:lpstr>Result</vt:lpstr>
      <vt:lpstr>Result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Ray Tracing</dc:title>
  <dc:creator>syh</dc:creator>
  <cp:lastModifiedBy>syh</cp:lastModifiedBy>
  <cp:revision>83</cp:revision>
  <dcterms:created xsi:type="dcterms:W3CDTF">2012-12-26T14:42:44Z</dcterms:created>
  <dcterms:modified xsi:type="dcterms:W3CDTF">2012-12-28T01:07:40Z</dcterms:modified>
</cp:coreProperties>
</file>